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4"/>
  </p:notesMasterIdLst>
  <p:sldIdLst>
    <p:sldId id="257" r:id="rId2"/>
    <p:sldId id="301" r:id="rId3"/>
    <p:sldId id="2134805569" r:id="rId4"/>
    <p:sldId id="260" r:id="rId5"/>
    <p:sldId id="362" r:id="rId6"/>
    <p:sldId id="366" r:id="rId7"/>
    <p:sldId id="2076137120" r:id="rId8"/>
    <p:sldId id="2076137122" r:id="rId9"/>
    <p:sldId id="2076137121" r:id="rId10"/>
    <p:sldId id="2076137124" r:id="rId11"/>
    <p:sldId id="2134805629" r:id="rId12"/>
    <p:sldId id="2134805630" r:id="rId13"/>
    <p:sldId id="2076137127" r:id="rId14"/>
    <p:sldId id="263" r:id="rId15"/>
    <p:sldId id="2134805556" r:id="rId16"/>
    <p:sldId id="2076137132" r:id="rId17"/>
    <p:sldId id="2134805557" r:id="rId18"/>
    <p:sldId id="2076137131" r:id="rId19"/>
    <p:sldId id="2134805558" r:id="rId20"/>
    <p:sldId id="2134805580" r:id="rId21"/>
    <p:sldId id="2076137128" r:id="rId22"/>
    <p:sldId id="2134805559" r:id="rId23"/>
    <p:sldId id="2134805581" r:id="rId24"/>
    <p:sldId id="2134805560" r:id="rId25"/>
    <p:sldId id="2134805562" r:id="rId26"/>
    <p:sldId id="2134805563" r:id="rId27"/>
    <p:sldId id="2134805565" r:id="rId28"/>
    <p:sldId id="2134805566" r:id="rId29"/>
    <p:sldId id="2076137129" r:id="rId30"/>
    <p:sldId id="2134805567" r:id="rId31"/>
    <p:sldId id="2134805568" r:id="rId32"/>
    <p:sldId id="2134805582" r:id="rId33"/>
    <p:sldId id="2134805577" r:id="rId34"/>
    <p:sldId id="2134805572" r:id="rId35"/>
    <p:sldId id="2134805575" r:id="rId36"/>
    <p:sldId id="2134805576" r:id="rId37"/>
    <p:sldId id="2134805574" r:id="rId38"/>
    <p:sldId id="2134805573" r:id="rId39"/>
    <p:sldId id="2134805570" r:id="rId40"/>
    <p:sldId id="2134805571" r:id="rId41"/>
    <p:sldId id="2134805578" r:id="rId42"/>
    <p:sldId id="2134805579" r:id="rId43"/>
    <p:sldId id="2076137130" r:id="rId44"/>
    <p:sldId id="2134805591" r:id="rId45"/>
    <p:sldId id="2134805583" r:id="rId46"/>
    <p:sldId id="2134805586" r:id="rId47"/>
    <p:sldId id="2134805584" r:id="rId48"/>
    <p:sldId id="2134805585" r:id="rId49"/>
    <p:sldId id="2134805595" r:id="rId50"/>
    <p:sldId id="2134805593" r:id="rId51"/>
    <p:sldId id="2134805590" r:id="rId52"/>
    <p:sldId id="2134805631" r:id="rId53"/>
    <p:sldId id="2134805596" r:id="rId54"/>
    <p:sldId id="2134805592" r:id="rId55"/>
    <p:sldId id="2134805589" r:id="rId56"/>
    <p:sldId id="2134805594" r:id="rId57"/>
    <p:sldId id="2134805587" r:id="rId58"/>
    <p:sldId id="2134805588" r:id="rId59"/>
    <p:sldId id="4950" r:id="rId60"/>
    <p:sldId id="4926" r:id="rId61"/>
    <p:sldId id="4928" r:id="rId62"/>
    <p:sldId id="4929" r:id="rId63"/>
    <p:sldId id="4931" r:id="rId64"/>
    <p:sldId id="4991" r:id="rId65"/>
    <p:sldId id="5027" r:id="rId66"/>
    <p:sldId id="4992" r:id="rId67"/>
    <p:sldId id="4993" r:id="rId68"/>
    <p:sldId id="4994" r:id="rId69"/>
    <p:sldId id="4995" r:id="rId70"/>
    <p:sldId id="4996" r:id="rId71"/>
    <p:sldId id="4997" r:id="rId72"/>
    <p:sldId id="4998" r:id="rId73"/>
    <p:sldId id="2134805597" r:id="rId74"/>
    <p:sldId id="2134805598" r:id="rId75"/>
    <p:sldId id="2134805599" r:id="rId76"/>
    <p:sldId id="2134805600" r:id="rId77"/>
    <p:sldId id="2134805601" r:id="rId78"/>
    <p:sldId id="2134805602" r:id="rId79"/>
    <p:sldId id="2134805603" r:id="rId80"/>
    <p:sldId id="2134805604" r:id="rId81"/>
    <p:sldId id="2134805605" r:id="rId82"/>
    <p:sldId id="2134805606" r:id="rId83"/>
    <p:sldId id="2134805607" r:id="rId84"/>
    <p:sldId id="2134805608" r:id="rId85"/>
    <p:sldId id="2134805609" r:id="rId86"/>
    <p:sldId id="2134805610" r:id="rId87"/>
    <p:sldId id="2134805613" r:id="rId88"/>
    <p:sldId id="2134805614" r:id="rId89"/>
    <p:sldId id="2134805611" r:id="rId90"/>
    <p:sldId id="2134805612" r:id="rId91"/>
    <p:sldId id="2134805615" r:id="rId92"/>
    <p:sldId id="2134805616" r:id="rId93"/>
    <p:sldId id="2134805617" r:id="rId94"/>
    <p:sldId id="2134805618" r:id="rId95"/>
    <p:sldId id="2134805619" r:id="rId96"/>
    <p:sldId id="2134805620" r:id="rId97"/>
    <p:sldId id="2134805621" r:id="rId98"/>
    <p:sldId id="2134805622" r:id="rId99"/>
    <p:sldId id="2134805623" r:id="rId100"/>
    <p:sldId id="2134805624" r:id="rId101"/>
    <p:sldId id="2134805627" r:id="rId102"/>
    <p:sldId id="2134805628" r:id="rId10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5BB260-CE42-4024-B731-9A9A3BB5636E}">
          <p14:sldIdLst>
            <p14:sldId id="257"/>
            <p14:sldId id="301"/>
            <p14:sldId id="2134805569"/>
            <p14:sldId id="260"/>
            <p14:sldId id="362"/>
            <p14:sldId id="366"/>
            <p14:sldId id="2076137120"/>
            <p14:sldId id="2076137122"/>
            <p14:sldId id="2076137121"/>
            <p14:sldId id="2076137124"/>
            <p14:sldId id="2134805629"/>
            <p14:sldId id="2134805630"/>
            <p14:sldId id="2076137127"/>
          </p14:sldIdLst>
        </p14:section>
        <p14:section name="CORE DATA CONCEPTS" id="{53B3C7C3-4ADF-4046-B477-9F8F4D7B9720}">
          <p14:sldIdLst>
            <p14:sldId id="263"/>
            <p14:sldId id="2134805556"/>
            <p14:sldId id="2076137132"/>
            <p14:sldId id="2134805557"/>
            <p14:sldId id="2076137131"/>
            <p14:sldId id="2134805558"/>
            <p14:sldId id="2134805580"/>
          </p14:sldIdLst>
        </p14:section>
        <p14:section name="NON-RELATIONAL DATA" id="{85633BAD-033A-3C4F-8940-2267B7F06813}">
          <p14:sldIdLst>
            <p14:sldId id="2076137128"/>
            <p14:sldId id="2134805559"/>
            <p14:sldId id="2134805581"/>
            <p14:sldId id="2134805560"/>
            <p14:sldId id="2134805562"/>
            <p14:sldId id="2134805563"/>
            <p14:sldId id="2134805565"/>
            <p14:sldId id="2134805566"/>
          </p14:sldIdLst>
        </p14:section>
        <p14:section name="RELATIONAL DATA" id="{F6046ACB-2D04-6646-9D36-639C857A2095}">
          <p14:sldIdLst>
            <p14:sldId id="2076137129"/>
            <p14:sldId id="2134805567"/>
            <p14:sldId id="2134805568"/>
            <p14:sldId id="2134805582"/>
            <p14:sldId id="2134805577"/>
            <p14:sldId id="2134805572"/>
            <p14:sldId id="2134805575"/>
            <p14:sldId id="2134805576"/>
            <p14:sldId id="2134805574"/>
            <p14:sldId id="2134805573"/>
            <p14:sldId id="2134805570"/>
            <p14:sldId id="2134805571"/>
            <p14:sldId id="2134805578"/>
            <p14:sldId id="2134805579"/>
          </p14:sldIdLst>
        </p14:section>
        <p14:section name="DATA ANALYTICS" id="{F9217080-5A95-AB41-A102-715FE3F8FA51}">
          <p14:sldIdLst>
            <p14:sldId id="2076137130"/>
            <p14:sldId id="2134805591"/>
            <p14:sldId id="2134805583"/>
            <p14:sldId id="2134805586"/>
            <p14:sldId id="2134805584"/>
            <p14:sldId id="2134805585"/>
            <p14:sldId id="2134805595"/>
            <p14:sldId id="2134805593"/>
            <p14:sldId id="2134805590"/>
            <p14:sldId id="2134805631"/>
            <p14:sldId id="2134805596"/>
            <p14:sldId id="2134805592"/>
            <p14:sldId id="2134805589"/>
            <p14:sldId id="2134805594"/>
            <p14:sldId id="2134805587"/>
            <p14:sldId id="2134805588"/>
          </p14:sldIdLst>
        </p14:section>
        <p14:section name="EXAM INFO" id="{DC6E271A-6F19-4C08-BC8F-D9AC4521F3E2}">
          <p14:sldIdLst>
            <p14:sldId id="4950"/>
            <p14:sldId id="4926"/>
            <p14:sldId id="4928"/>
            <p14:sldId id="4929"/>
            <p14:sldId id="4931"/>
            <p14:sldId id="4991"/>
            <p14:sldId id="5027"/>
            <p14:sldId id="4992"/>
            <p14:sldId id="4993"/>
            <p14:sldId id="4994"/>
            <p14:sldId id="4995"/>
            <p14:sldId id="4996"/>
            <p14:sldId id="4997"/>
            <p14:sldId id="4998"/>
          </p14:sldIdLst>
        </p14:section>
        <p14:section name="PRACTICE QUESTIONS" id="{62474FB5-2DEB-499E-AECF-F927E7D9C62D}">
          <p14:sldIdLst>
            <p14:sldId id="2134805597"/>
            <p14:sldId id="2134805598"/>
            <p14:sldId id="2134805599"/>
            <p14:sldId id="2134805600"/>
            <p14:sldId id="2134805601"/>
            <p14:sldId id="2134805602"/>
            <p14:sldId id="2134805603"/>
            <p14:sldId id="2134805604"/>
            <p14:sldId id="2134805605"/>
            <p14:sldId id="2134805606"/>
            <p14:sldId id="2134805607"/>
            <p14:sldId id="2134805608"/>
            <p14:sldId id="2134805609"/>
            <p14:sldId id="2134805610"/>
            <p14:sldId id="2134805613"/>
            <p14:sldId id="2134805614"/>
            <p14:sldId id="2134805611"/>
            <p14:sldId id="2134805612"/>
            <p14:sldId id="2134805615"/>
            <p14:sldId id="2134805616"/>
            <p14:sldId id="2134805617"/>
            <p14:sldId id="2134805618"/>
            <p14:sldId id="2134805619"/>
            <p14:sldId id="2134805620"/>
            <p14:sldId id="2134805621"/>
            <p14:sldId id="2134805622"/>
            <p14:sldId id="2134805623"/>
            <p14:sldId id="2134805624"/>
            <p14:sldId id="2134805627"/>
            <p14:sldId id="2134805628"/>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6" autoAdjust="0"/>
    <p:restoredTop sz="95256" autoAdjust="0"/>
  </p:normalViewPr>
  <p:slideViewPr>
    <p:cSldViewPr snapToGrid="0" snapToObjects="1">
      <p:cViewPr varScale="1">
        <p:scale>
          <a:sx n="103" d="100"/>
          <a:sy n="103" d="100"/>
        </p:scale>
        <p:origin x="318" y="120"/>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1466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F6D2D3-250C-4FE0-813B-6DEDC671965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A375A39F-0E9F-4706-B9E0-C59CD46EF43E}">
      <dgm:prSet/>
      <dgm:spPr/>
      <dgm:t>
        <a:bodyPr/>
        <a:lstStyle/>
        <a:p>
          <a:r>
            <a:rPr lang="en-GB" baseline="0" dirty="0"/>
            <a:t>SQL API </a:t>
          </a:r>
          <a:endParaRPr lang="en-GB" dirty="0"/>
        </a:p>
      </dgm:t>
    </dgm:pt>
    <dgm:pt modelId="{B9F37BA0-2BF7-4ABC-ABC5-23EDFDE4EDC9}" type="parTrans" cxnId="{4AFE3A83-8114-48AB-BA7B-02DD3C123F5E}">
      <dgm:prSet/>
      <dgm:spPr/>
      <dgm:t>
        <a:bodyPr/>
        <a:lstStyle/>
        <a:p>
          <a:endParaRPr lang="en-GB"/>
        </a:p>
      </dgm:t>
    </dgm:pt>
    <dgm:pt modelId="{B0C79490-FEB9-43BA-BE32-EA8E17359AB6}" type="sibTrans" cxnId="{4AFE3A83-8114-48AB-BA7B-02DD3C123F5E}">
      <dgm:prSet/>
      <dgm:spPr/>
      <dgm:t>
        <a:bodyPr/>
        <a:lstStyle/>
        <a:p>
          <a:endParaRPr lang="en-GB"/>
        </a:p>
      </dgm:t>
    </dgm:pt>
    <dgm:pt modelId="{1815444A-C999-4738-9E1A-398AF7D34E37}">
      <dgm:prSet/>
      <dgm:spPr/>
      <dgm:t>
        <a:bodyPr/>
        <a:lstStyle/>
        <a:p>
          <a:r>
            <a:rPr lang="en-GB" baseline="0" dirty="0"/>
            <a:t>Table API</a:t>
          </a:r>
          <a:endParaRPr lang="en-GB" dirty="0"/>
        </a:p>
      </dgm:t>
    </dgm:pt>
    <dgm:pt modelId="{B9AD3E0D-E377-4BDF-9FB2-A4AF83F3C561}" type="parTrans" cxnId="{0B97CCFB-69C7-42E7-BA83-5824E8CCABF5}">
      <dgm:prSet/>
      <dgm:spPr/>
      <dgm:t>
        <a:bodyPr/>
        <a:lstStyle/>
        <a:p>
          <a:endParaRPr lang="en-GB"/>
        </a:p>
      </dgm:t>
    </dgm:pt>
    <dgm:pt modelId="{77C5B99D-5D64-40ED-A190-A2DA2EFAF9FA}" type="sibTrans" cxnId="{0B97CCFB-69C7-42E7-BA83-5824E8CCABF5}">
      <dgm:prSet/>
      <dgm:spPr/>
      <dgm:t>
        <a:bodyPr/>
        <a:lstStyle/>
        <a:p>
          <a:endParaRPr lang="en-GB"/>
        </a:p>
      </dgm:t>
    </dgm:pt>
    <dgm:pt modelId="{4A5D27B7-6602-4148-83B6-9B078189BE2B}">
      <dgm:prSet/>
      <dgm:spPr/>
      <dgm:t>
        <a:bodyPr/>
        <a:lstStyle/>
        <a:p>
          <a:r>
            <a:rPr lang="en-GB" baseline="0" dirty="0"/>
            <a:t>MongoDB API</a:t>
          </a:r>
          <a:endParaRPr lang="en-GB" dirty="0"/>
        </a:p>
      </dgm:t>
      <dgm:extLst>
        <a:ext uri="{E40237B7-FDA0-4F09-8148-C483321AD2D9}">
          <dgm14:cNvPr xmlns:dgm14="http://schemas.microsoft.com/office/drawing/2010/diagram" id="0" name="" descr="SQL API – supports SQL-like query language&#10;Table API – compatible with Azure Table Storage&#10;MongoDB API – compatible with MongoDB&#10;Cassandra API – compatible with Cassandra&#10;Gremlin API – a graph database&#10;"/>
        </a:ext>
      </dgm:extLst>
    </dgm:pt>
    <dgm:pt modelId="{4EF1C397-24FF-4EBF-AC3E-252DF7694467}" type="parTrans" cxnId="{47316432-CFB7-4E73-88BE-F71159B019A1}">
      <dgm:prSet/>
      <dgm:spPr/>
      <dgm:t>
        <a:bodyPr/>
        <a:lstStyle/>
        <a:p>
          <a:endParaRPr lang="en-GB"/>
        </a:p>
      </dgm:t>
    </dgm:pt>
    <dgm:pt modelId="{52A44F4B-AECA-46F7-8991-F737E3125FA8}" type="sibTrans" cxnId="{47316432-CFB7-4E73-88BE-F71159B019A1}">
      <dgm:prSet/>
      <dgm:spPr/>
      <dgm:t>
        <a:bodyPr/>
        <a:lstStyle/>
        <a:p>
          <a:endParaRPr lang="en-GB"/>
        </a:p>
      </dgm:t>
    </dgm:pt>
    <dgm:pt modelId="{D314E939-087D-42D5-94C1-47AA9748C436}">
      <dgm:prSet/>
      <dgm:spPr/>
      <dgm:t>
        <a:bodyPr/>
        <a:lstStyle/>
        <a:p>
          <a:r>
            <a:rPr lang="en-GB" baseline="0" dirty="0"/>
            <a:t>Cassandra API</a:t>
          </a:r>
          <a:endParaRPr lang="en-GB" dirty="0"/>
        </a:p>
      </dgm:t>
    </dgm:pt>
    <dgm:pt modelId="{B3455659-352F-47B6-A27A-EAA440B53B6E}" type="parTrans" cxnId="{A8568341-FA9C-45A4-98E4-03C2213EB555}">
      <dgm:prSet/>
      <dgm:spPr/>
      <dgm:t>
        <a:bodyPr/>
        <a:lstStyle/>
        <a:p>
          <a:endParaRPr lang="en-GB"/>
        </a:p>
      </dgm:t>
    </dgm:pt>
    <dgm:pt modelId="{7F9FBD5D-A664-41F9-B665-CDA191FC93DC}" type="sibTrans" cxnId="{A8568341-FA9C-45A4-98E4-03C2213EB555}">
      <dgm:prSet/>
      <dgm:spPr/>
      <dgm:t>
        <a:bodyPr/>
        <a:lstStyle/>
        <a:p>
          <a:endParaRPr lang="en-GB"/>
        </a:p>
      </dgm:t>
    </dgm:pt>
    <dgm:pt modelId="{5FB6911C-5B10-4884-A434-E90F1C578ED4}">
      <dgm:prSet/>
      <dgm:spPr/>
      <dgm:t>
        <a:bodyPr/>
        <a:lstStyle/>
        <a:p>
          <a:r>
            <a:rPr lang="en-GB" baseline="0" dirty="0"/>
            <a:t>Gremlin API</a:t>
          </a:r>
          <a:endParaRPr lang="en-GB" dirty="0"/>
        </a:p>
      </dgm:t>
    </dgm:pt>
    <dgm:pt modelId="{C9E2D350-9DC7-4E56-A5CF-F74C9508233D}" type="parTrans" cxnId="{BC10CB07-10AF-474F-ABDC-B776C6F3559B}">
      <dgm:prSet/>
      <dgm:spPr/>
      <dgm:t>
        <a:bodyPr/>
        <a:lstStyle/>
        <a:p>
          <a:endParaRPr lang="en-GB"/>
        </a:p>
      </dgm:t>
    </dgm:pt>
    <dgm:pt modelId="{7A8CD2F7-FC92-4DE5-A8C4-1E1AD4C73B76}" type="sibTrans" cxnId="{BC10CB07-10AF-474F-ABDC-B776C6F3559B}">
      <dgm:prSet/>
      <dgm:spPr/>
      <dgm:t>
        <a:bodyPr/>
        <a:lstStyle/>
        <a:p>
          <a:endParaRPr lang="en-GB"/>
        </a:p>
      </dgm:t>
    </dgm:pt>
    <dgm:pt modelId="{318E85B4-74A7-438C-9890-BAA77E5FE728}">
      <dgm:prSet/>
      <dgm:spPr/>
      <dgm:t>
        <a:bodyPr/>
        <a:lstStyle/>
        <a:p>
          <a:r>
            <a:rPr lang="en-GB" baseline="0" dirty="0"/>
            <a:t>Supports SQL-like query language</a:t>
          </a:r>
          <a:endParaRPr lang="en-GB" dirty="0"/>
        </a:p>
      </dgm:t>
    </dgm:pt>
    <dgm:pt modelId="{BFA3FB45-C146-49F8-9E5E-ECCCDA8D45C1}" type="parTrans" cxnId="{1E9A6C37-8A87-4BB8-97D0-04036D1BCAA6}">
      <dgm:prSet/>
      <dgm:spPr/>
      <dgm:t>
        <a:bodyPr/>
        <a:lstStyle/>
        <a:p>
          <a:endParaRPr lang="en-GB"/>
        </a:p>
      </dgm:t>
    </dgm:pt>
    <dgm:pt modelId="{A8611661-59C7-4347-BF06-AF6E4F9B4639}" type="sibTrans" cxnId="{1E9A6C37-8A87-4BB8-97D0-04036D1BCAA6}">
      <dgm:prSet/>
      <dgm:spPr/>
      <dgm:t>
        <a:bodyPr/>
        <a:lstStyle/>
        <a:p>
          <a:endParaRPr lang="en-GB"/>
        </a:p>
      </dgm:t>
    </dgm:pt>
    <dgm:pt modelId="{C3BA5E74-B07C-4B8A-B097-6D5E8B24FCDE}">
      <dgm:prSet/>
      <dgm:spPr/>
      <dgm:t>
        <a:bodyPr/>
        <a:lstStyle/>
        <a:p>
          <a:r>
            <a:rPr lang="en-GB" baseline="0" dirty="0"/>
            <a:t>Compatible with Azure Table Storage</a:t>
          </a:r>
          <a:endParaRPr lang="en-GB" dirty="0"/>
        </a:p>
      </dgm:t>
    </dgm:pt>
    <dgm:pt modelId="{B57E6236-645C-4AEE-AA00-3F0A3359348B}" type="parTrans" cxnId="{CBC3E698-E38B-4356-ADA9-43A4838CE5CD}">
      <dgm:prSet/>
      <dgm:spPr/>
      <dgm:t>
        <a:bodyPr/>
        <a:lstStyle/>
        <a:p>
          <a:endParaRPr lang="en-GB"/>
        </a:p>
      </dgm:t>
    </dgm:pt>
    <dgm:pt modelId="{60A05EDA-374D-46B3-9D46-703249B79088}" type="sibTrans" cxnId="{CBC3E698-E38B-4356-ADA9-43A4838CE5CD}">
      <dgm:prSet/>
      <dgm:spPr/>
      <dgm:t>
        <a:bodyPr/>
        <a:lstStyle/>
        <a:p>
          <a:endParaRPr lang="en-GB"/>
        </a:p>
      </dgm:t>
    </dgm:pt>
    <dgm:pt modelId="{AE018895-49E5-40DB-9109-DE4224622CBD}">
      <dgm:prSet/>
      <dgm:spPr/>
      <dgm:t>
        <a:bodyPr/>
        <a:lstStyle/>
        <a:p>
          <a:r>
            <a:rPr lang="en-GB" baseline="0" dirty="0"/>
            <a:t>Compatible with MongoDB</a:t>
          </a:r>
          <a:endParaRPr lang="en-GB" dirty="0"/>
        </a:p>
      </dgm:t>
    </dgm:pt>
    <dgm:pt modelId="{2F2D90D5-FF6E-4320-BBE8-D7D15A0CFE00}" type="parTrans" cxnId="{C7B035D3-FD70-4F98-A7EC-63029AAAE468}">
      <dgm:prSet/>
      <dgm:spPr/>
      <dgm:t>
        <a:bodyPr/>
        <a:lstStyle/>
        <a:p>
          <a:endParaRPr lang="en-GB"/>
        </a:p>
      </dgm:t>
    </dgm:pt>
    <dgm:pt modelId="{3FFCFB43-949C-4884-8448-A3CD0817F50F}" type="sibTrans" cxnId="{C7B035D3-FD70-4F98-A7EC-63029AAAE468}">
      <dgm:prSet/>
      <dgm:spPr/>
      <dgm:t>
        <a:bodyPr/>
        <a:lstStyle/>
        <a:p>
          <a:endParaRPr lang="en-GB"/>
        </a:p>
      </dgm:t>
    </dgm:pt>
    <dgm:pt modelId="{46B9EDBA-2F86-4F12-A7B0-9C7DE23918C6}">
      <dgm:prSet/>
      <dgm:spPr/>
      <dgm:t>
        <a:bodyPr/>
        <a:lstStyle/>
        <a:p>
          <a:r>
            <a:rPr lang="en-GB" baseline="0" dirty="0"/>
            <a:t>Compatible with Cassandra</a:t>
          </a:r>
          <a:endParaRPr lang="en-GB" dirty="0"/>
        </a:p>
      </dgm:t>
    </dgm:pt>
    <dgm:pt modelId="{0E832A29-2048-4BDF-A01F-95DB8E718971}" type="parTrans" cxnId="{67C1DF90-A56C-4805-B88F-48F430AA03DF}">
      <dgm:prSet/>
      <dgm:spPr/>
      <dgm:t>
        <a:bodyPr/>
        <a:lstStyle/>
        <a:p>
          <a:endParaRPr lang="en-GB"/>
        </a:p>
      </dgm:t>
    </dgm:pt>
    <dgm:pt modelId="{6FF04D82-6AC4-4C79-9EE3-BA1B64705EBF}" type="sibTrans" cxnId="{67C1DF90-A56C-4805-B88F-48F430AA03DF}">
      <dgm:prSet/>
      <dgm:spPr/>
      <dgm:t>
        <a:bodyPr/>
        <a:lstStyle/>
        <a:p>
          <a:endParaRPr lang="en-GB"/>
        </a:p>
      </dgm:t>
    </dgm:pt>
    <dgm:pt modelId="{8554AC12-A307-43A4-BAFC-E63D1D2FC09D}">
      <dgm:prSet/>
      <dgm:spPr/>
      <dgm:t>
        <a:bodyPr/>
        <a:lstStyle/>
        <a:p>
          <a:r>
            <a:rPr lang="en-GB" baseline="0" dirty="0"/>
            <a:t>A graph database</a:t>
          </a:r>
          <a:endParaRPr lang="en-GB" dirty="0"/>
        </a:p>
      </dgm:t>
    </dgm:pt>
    <dgm:pt modelId="{B7B434D1-0BCD-49D2-9A39-07E9908ED163}" type="parTrans" cxnId="{B0F43007-2E66-4AE8-A0C7-34F7068DD705}">
      <dgm:prSet/>
      <dgm:spPr/>
      <dgm:t>
        <a:bodyPr/>
        <a:lstStyle/>
        <a:p>
          <a:endParaRPr lang="en-GB"/>
        </a:p>
      </dgm:t>
    </dgm:pt>
    <dgm:pt modelId="{389A55BA-CA5D-408B-B541-75D32177207C}" type="sibTrans" cxnId="{B0F43007-2E66-4AE8-A0C7-34F7068DD705}">
      <dgm:prSet/>
      <dgm:spPr/>
      <dgm:t>
        <a:bodyPr/>
        <a:lstStyle/>
        <a:p>
          <a:endParaRPr lang="en-GB"/>
        </a:p>
      </dgm:t>
    </dgm:pt>
    <dgm:pt modelId="{1117C57F-272A-48B2-B30F-E6D7B65DD34E}" type="pres">
      <dgm:prSet presAssocID="{F5F6D2D3-250C-4FE0-813B-6DEDC6719659}" presName="Name0" presStyleCnt="0">
        <dgm:presLayoutVars>
          <dgm:dir/>
          <dgm:animLvl val="lvl"/>
          <dgm:resizeHandles val="exact"/>
        </dgm:presLayoutVars>
      </dgm:prSet>
      <dgm:spPr/>
    </dgm:pt>
    <dgm:pt modelId="{EC3F338F-D3BC-49A4-9810-AB64E8A8CD6C}" type="pres">
      <dgm:prSet presAssocID="{A375A39F-0E9F-4706-B9E0-C59CD46EF43E}" presName="composite" presStyleCnt="0"/>
      <dgm:spPr/>
    </dgm:pt>
    <dgm:pt modelId="{4D22F2FC-A678-40EA-9247-D25AE016293D}" type="pres">
      <dgm:prSet presAssocID="{A375A39F-0E9F-4706-B9E0-C59CD46EF43E}" presName="parTx" presStyleLbl="alignNode1" presStyleIdx="0" presStyleCnt="5">
        <dgm:presLayoutVars>
          <dgm:chMax val="0"/>
          <dgm:chPref val="0"/>
          <dgm:bulletEnabled val="1"/>
        </dgm:presLayoutVars>
      </dgm:prSet>
      <dgm:spPr/>
    </dgm:pt>
    <dgm:pt modelId="{4DB3E34E-2376-4ED6-B3AB-6A8766B2FBD3}" type="pres">
      <dgm:prSet presAssocID="{A375A39F-0E9F-4706-B9E0-C59CD46EF43E}" presName="desTx" presStyleLbl="alignAccFollowNode1" presStyleIdx="0" presStyleCnt="5">
        <dgm:presLayoutVars>
          <dgm:bulletEnabled val="1"/>
        </dgm:presLayoutVars>
      </dgm:prSet>
      <dgm:spPr/>
    </dgm:pt>
    <dgm:pt modelId="{5F0CB82B-27FE-4AFC-8333-2C31D329075E}" type="pres">
      <dgm:prSet presAssocID="{B0C79490-FEB9-43BA-BE32-EA8E17359AB6}" presName="space" presStyleCnt="0"/>
      <dgm:spPr/>
    </dgm:pt>
    <dgm:pt modelId="{71EBA525-EDB3-4251-8234-C81FC197B084}" type="pres">
      <dgm:prSet presAssocID="{1815444A-C999-4738-9E1A-398AF7D34E37}" presName="composite" presStyleCnt="0"/>
      <dgm:spPr/>
    </dgm:pt>
    <dgm:pt modelId="{F6D9CAD0-A0EB-4C58-93E0-B216A591E65E}" type="pres">
      <dgm:prSet presAssocID="{1815444A-C999-4738-9E1A-398AF7D34E37}" presName="parTx" presStyleLbl="alignNode1" presStyleIdx="1" presStyleCnt="5">
        <dgm:presLayoutVars>
          <dgm:chMax val="0"/>
          <dgm:chPref val="0"/>
          <dgm:bulletEnabled val="1"/>
        </dgm:presLayoutVars>
      </dgm:prSet>
      <dgm:spPr/>
    </dgm:pt>
    <dgm:pt modelId="{6EB6AC98-9207-4504-88BE-9C76B38491B5}" type="pres">
      <dgm:prSet presAssocID="{1815444A-C999-4738-9E1A-398AF7D34E37}" presName="desTx" presStyleLbl="alignAccFollowNode1" presStyleIdx="1" presStyleCnt="5">
        <dgm:presLayoutVars>
          <dgm:bulletEnabled val="1"/>
        </dgm:presLayoutVars>
      </dgm:prSet>
      <dgm:spPr/>
    </dgm:pt>
    <dgm:pt modelId="{821DD7E7-07E8-4743-8AEF-0E85C0E30CE4}" type="pres">
      <dgm:prSet presAssocID="{77C5B99D-5D64-40ED-A190-A2DA2EFAF9FA}" presName="space" presStyleCnt="0"/>
      <dgm:spPr/>
    </dgm:pt>
    <dgm:pt modelId="{10B8505E-AF5B-4EE1-A4E9-4AD7FC03D8AE}" type="pres">
      <dgm:prSet presAssocID="{4A5D27B7-6602-4148-83B6-9B078189BE2B}" presName="composite" presStyleCnt="0"/>
      <dgm:spPr/>
    </dgm:pt>
    <dgm:pt modelId="{EEB50CBB-F5F8-458E-A3DD-83C9AC83CEFD}" type="pres">
      <dgm:prSet presAssocID="{4A5D27B7-6602-4148-83B6-9B078189BE2B}" presName="parTx" presStyleLbl="alignNode1" presStyleIdx="2" presStyleCnt="5">
        <dgm:presLayoutVars>
          <dgm:chMax val="0"/>
          <dgm:chPref val="0"/>
          <dgm:bulletEnabled val="1"/>
        </dgm:presLayoutVars>
      </dgm:prSet>
      <dgm:spPr/>
    </dgm:pt>
    <dgm:pt modelId="{0E115C28-62C2-4262-B88F-2ED25419599E}" type="pres">
      <dgm:prSet presAssocID="{4A5D27B7-6602-4148-83B6-9B078189BE2B}" presName="desTx" presStyleLbl="alignAccFollowNode1" presStyleIdx="2" presStyleCnt="5">
        <dgm:presLayoutVars>
          <dgm:bulletEnabled val="1"/>
        </dgm:presLayoutVars>
      </dgm:prSet>
      <dgm:spPr/>
    </dgm:pt>
    <dgm:pt modelId="{31F401B8-A4D3-4033-87A8-CFDCAD0BEECA}" type="pres">
      <dgm:prSet presAssocID="{52A44F4B-AECA-46F7-8991-F737E3125FA8}" presName="space" presStyleCnt="0"/>
      <dgm:spPr/>
    </dgm:pt>
    <dgm:pt modelId="{3847247D-D492-450B-98AF-5C4D387FC228}" type="pres">
      <dgm:prSet presAssocID="{D314E939-087D-42D5-94C1-47AA9748C436}" presName="composite" presStyleCnt="0"/>
      <dgm:spPr/>
    </dgm:pt>
    <dgm:pt modelId="{1CF842D5-8507-4779-8C0F-870DD89AF1E3}" type="pres">
      <dgm:prSet presAssocID="{D314E939-087D-42D5-94C1-47AA9748C436}" presName="parTx" presStyleLbl="alignNode1" presStyleIdx="3" presStyleCnt="5">
        <dgm:presLayoutVars>
          <dgm:chMax val="0"/>
          <dgm:chPref val="0"/>
          <dgm:bulletEnabled val="1"/>
        </dgm:presLayoutVars>
      </dgm:prSet>
      <dgm:spPr/>
    </dgm:pt>
    <dgm:pt modelId="{863810E3-F12F-42FA-ADF0-5592389E56EA}" type="pres">
      <dgm:prSet presAssocID="{D314E939-087D-42D5-94C1-47AA9748C436}" presName="desTx" presStyleLbl="alignAccFollowNode1" presStyleIdx="3" presStyleCnt="5">
        <dgm:presLayoutVars>
          <dgm:bulletEnabled val="1"/>
        </dgm:presLayoutVars>
      </dgm:prSet>
      <dgm:spPr/>
    </dgm:pt>
    <dgm:pt modelId="{EBF6FDD8-FB90-4943-87E5-1AD6566ACC11}" type="pres">
      <dgm:prSet presAssocID="{7F9FBD5D-A664-41F9-B665-CDA191FC93DC}" presName="space" presStyleCnt="0"/>
      <dgm:spPr/>
    </dgm:pt>
    <dgm:pt modelId="{0CD4CA31-0F03-4C4F-BF11-18828E2C59B3}" type="pres">
      <dgm:prSet presAssocID="{5FB6911C-5B10-4884-A434-E90F1C578ED4}" presName="composite" presStyleCnt="0"/>
      <dgm:spPr/>
    </dgm:pt>
    <dgm:pt modelId="{89DF6AFB-5F7A-48DC-A1C0-3692D0BB5EA9}" type="pres">
      <dgm:prSet presAssocID="{5FB6911C-5B10-4884-A434-E90F1C578ED4}" presName="parTx" presStyleLbl="alignNode1" presStyleIdx="4" presStyleCnt="5">
        <dgm:presLayoutVars>
          <dgm:chMax val="0"/>
          <dgm:chPref val="0"/>
          <dgm:bulletEnabled val="1"/>
        </dgm:presLayoutVars>
      </dgm:prSet>
      <dgm:spPr/>
    </dgm:pt>
    <dgm:pt modelId="{6ECC514B-2B2A-4901-A28C-0EECF71B684C}" type="pres">
      <dgm:prSet presAssocID="{5FB6911C-5B10-4884-A434-E90F1C578ED4}" presName="desTx" presStyleLbl="alignAccFollowNode1" presStyleIdx="4" presStyleCnt="5">
        <dgm:presLayoutVars>
          <dgm:bulletEnabled val="1"/>
        </dgm:presLayoutVars>
      </dgm:prSet>
      <dgm:spPr/>
    </dgm:pt>
  </dgm:ptLst>
  <dgm:cxnLst>
    <dgm:cxn modelId="{B0F43007-2E66-4AE8-A0C7-34F7068DD705}" srcId="{5FB6911C-5B10-4884-A434-E90F1C578ED4}" destId="{8554AC12-A307-43A4-BAFC-E63D1D2FC09D}" srcOrd="0" destOrd="0" parTransId="{B7B434D1-0BCD-49D2-9A39-07E9908ED163}" sibTransId="{389A55BA-CA5D-408B-B541-75D32177207C}"/>
    <dgm:cxn modelId="{BC10CB07-10AF-474F-ABDC-B776C6F3559B}" srcId="{F5F6D2D3-250C-4FE0-813B-6DEDC6719659}" destId="{5FB6911C-5B10-4884-A434-E90F1C578ED4}" srcOrd="4" destOrd="0" parTransId="{C9E2D350-9DC7-4E56-A5CF-F74C9508233D}" sibTransId="{7A8CD2F7-FC92-4DE5-A8C4-1E1AD4C73B76}"/>
    <dgm:cxn modelId="{C72D4B12-E313-461D-9C65-0EC169051E54}" type="presOf" srcId="{318E85B4-74A7-438C-9890-BAA77E5FE728}" destId="{4DB3E34E-2376-4ED6-B3AB-6A8766B2FBD3}" srcOrd="0" destOrd="0" presId="urn:microsoft.com/office/officeart/2005/8/layout/hList1"/>
    <dgm:cxn modelId="{47316432-CFB7-4E73-88BE-F71159B019A1}" srcId="{F5F6D2D3-250C-4FE0-813B-6DEDC6719659}" destId="{4A5D27B7-6602-4148-83B6-9B078189BE2B}" srcOrd="2" destOrd="0" parTransId="{4EF1C397-24FF-4EBF-AC3E-252DF7694467}" sibTransId="{52A44F4B-AECA-46F7-8991-F737E3125FA8}"/>
    <dgm:cxn modelId="{1E9A6C37-8A87-4BB8-97D0-04036D1BCAA6}" srcId="{A375A39F-0E9F-4706-B9E0-C59CD46EF43E}" destId="{318E85B4-74A7-438C-9890-BAA77E5FE728}" srcOrd="0" destOrd="0" parTransId="{BFA3FB45-C146-49F8-9E5E-ECCCDA8D45C1}" sibTransId="{A8611661-59C7-4347-BF06-AF6E4F9B4639}"/>
    <dgm:cxn modelId="{D410013F-93AC-4125-B81E-DAD205B72E6E}" type="presOf" srcId="{46B9EDBA-2F86-4F12-A7B0-9C7DE23918C6}" destId="{863810E3-F12F-42FA-ADF0-5592389E56EA}" srcOrd="0" destOrd="0" presId="urn:microsoft.com/office/officeart/2005/8/layout/hList1"/>
    <dgm:cxn modelId="{F0EE3A40-F447-4F42-A953-32E180A7F354}" type="presOf" srcId="{A375A39F-0E9F-4706-B9E0-C59CD46EF43E}" destId="{4D22F2FC-A678-40EA-9247-D25AE016293D}" srcOrd="0" destOrd="0" presId="urn:microsoft.com/office/officeart/2005/8/layout/hList1"/>
    <dgm:cxn modelId="{A8568341-FA9C-45A4-98E4-03C2213EB555}" srcId="{F5F6D2D3-250C-4FE0-813B-6DEDC6719659}" destId="{D314E939-087D-42D5-94C1-47AA9748C436}" srcOrd="3" destOrd="0" parTransId="{B3455659-352F-47B6-A27A-EAA440B53B6E}" sibTransId="{7F9FBD5D-A664-41F9-B665-CDA191FC93DC}"/>
    <dgm:cxn modelId="{8EFA9564-4D64-49B0-BD9F-7BE8CD1A6694}" type="presOf" srcId="{1815444A-C999-4738-9E1A-398AF7D34E37}" destId="{F6D9CAD0-A0EB-4C58-93E0-B216A591E65E}" srcOrd="0" destOrd="0" presId="urn:microsoft.com/office/officeart/2005/8/layout/hList1"/>
    <dgm:cxn modelId="{38451D58-297A-4D6C-8803-D3DC8C172A11}" type="presOf" srcId="{8554AC12-A307-43A4-BAFC-E63D1D2FC09D}" destId="{6ECC514B-2B2A-4901-A28C-0EECF71B684C}" srcOrd="0" destOrd="0" presId="urn:microsoft.com/office/officeart/2005/8/layout/hList1"/>
    <dgm:cxn modelId="{253DC57B-745A-4593-A49B-044519EAFED6}" type="presOf" srcId="{AE018895-49E5-40DB-9109-DE4224622CBD}" destId="{0E115C28-62C2-4262-B88F-2ED25419599E}" srcOrd="0" destOrd="0" presId="urn:microsoft.com/office/officeart/2005/8/layout/hList1"/>
    <dgm:cxn modelId="{4AFE3A83-8114-48AB-BA7B-02DD3C123F5E}" srcId="{F5F6D2D3-250C-4FE0-813B-6DEDC6719659}" destId="{A375A39F-0E9F-4706-B9E0-C59CD46EF43E}" srcOrd="0" destOrd="0" parTransId="{B9F37BA0-2BF7-4ABC-ABC5-23EDFDE4EDC9}" sibTransId="{B0C79490-FEB9-43BA-BE32-EA8E17359AB6}"/>
    <dgm:cxn modelId="{67C1DF90-A56C-4805-B88F-48F430AA03DF}" srcId="{D314E939-087D-42D5-94C1-47AA9748C436}" destId="{46B9EDBA-2F86-4F12-A7B0-9C7DE23918C6}" srcOrd="0" destOrd="0" parTransId="{0E832A29-2048-4BDF-A01F-95DB8E718971}" sibTransId="{6FF04D82-6AC4-4C79-9EE3-BA1B64705EBF}"/>
    <dgm:cxn modelId="{C0BCE591-92C8-4242-AB5D-E8B31FD51A36}" type="presOf" srcId="{5FB6911C-5B10-4884-A434-E90F1C578ED4}" destId="{89DF6AFB-5F7A-48DC-A1C0-3692D0BB5EA9}" srcOrd="0" destOrd="0" presId="urn:microsoft.com/office/officeart/2005/8/layout/hList1"/>
    <dgm:cxn modelId="{CBC3E698-E38B-4356-ADA9-43A4838CE5CD}" srcId="{1815444A-C999-4738-9E1A-398AF7D34E37}" destId="{C3BA5E74-B07C-4B8A-B097-6D5E8B24FCDE}" srcOrd="0" destOrd="0" parTransId="{B57E6236-645C-4AEE-AA00-3F0A3359348B}" sibTransId="{60A05EDA-374D-46B3-9D46-703249B79088}"/>
    <dgm:cxn modelId="{7D10CEAC-CA7A-4103-93E9-2D9E9D87B609}" type="presOf" srcId="{4A5D27B7-6602-4148-83B6-9B078189BE2B}" destId="{EEB50CBB-F5F8-458E-A3DD-83C9AC83CEFD}" srcOrd="0" destOrd="0" presId="urn:microsoft.com/office/officeart/2005/8/layout/hList1"/>
    <dgm:cxn modelId="{A41D69BB-D666-43AC-93E0-8B2FDDD95ECF}" type="presOf" srcId="{C3BA5E74-B07C-4B8A-B097-6D5E8B24FCDE}" destId="{6EB6AC98-9207-4504-88BE-9C76B38491B5}" srcOrd="0" destOrd="0" presId="urn:microsoft.com/office/officeart/2005/8/layout/hList1"/>
    <dgm:cxn modelId="{C7B035D3-FD70-4F98-A7EC-63029AAAE468}" srcId="{4A5D27B7-6602-4148-83B6-9B078189BE2B}" destId="{AE018895-49E5-40DB-9109-DE4224622CBD}" srcOrd="0" destOrd="0" parTransId="{2F2D90D5-FF6E-4320-BBE8-D7D15A0CFE00}" sibTransId="{3FFCFB43-949C-4884-8448-A3CD0817F50F}"/>
    <dgm:cxn modelId="{F5E343F5-3960-4884-89C5-B30A087AB155}" type="presOf" srcId="{F5F6D2D3-250C-4FE0-813B-6DEDC6719659}" destId="{1117C57F-272A-48B2-B30F-E6D7B65DD34E}" srcOrd="0" destOrd="0" presId="urn:microsoft.com/office/officeart/2005/8/layout/hList1"/>
    <dgm:cxn modelId="{8AB877F5-8D0A-4D14-BF13-63824917F175}" type="presOf" srcId="{D314E939-087D-42D5-94C1-47AA9748C436}" destId="{1CF842D5-8507-4779-8C0F-870DD89AF1E3}" srcOrd="0" destOrd="0" presId="urn:microsoft.com/office/officeart/2005/8/layout/hList1"/>
    <dgm:cxn modelId="{0B97CCFB-69C7-42E7-BA83-5824E8CCABF5}" srcId="{F5F6D2D3-250C-4FE0-813B-6DEDC6719659}" destId="{1815444A-C999-4738-9E1A-398AF7D34E37}" srcOrd="1" destOrd="0" parTransId="{B9AD3E0D-E377-4BDF-9FB2-A4AF83F3C561}" sibTransId="{77C5B99D-5D64-40ED-A190-A2DA2EFAF9FA}"/>
    <dgm:cxn modelId="{5EF8FA43-4DF4-4634-9C4B-D796E872AADB}" type="presParOf" srcId="{1117C57F-272A-48B2-B30F-E6D7B65DD34E}" destId="{EC3F338F-D3BC-49A4-9810-AB64E8A8CD6C}" srcOrd="0" destOrd="0" presId="urn:microsoft.com/office/officeart/2005/8/layout/hList1"/>
    <dgm:cxn modelId="{87A6EA8D-3DFC-49CF-97D1-D498912D4FCE}" type="presParOf" srcId="{EC3F338F-D3BC-49A4-9810-AB64E8A8CD6C}" destId="{4D22F2FC-A678-40EA-9247-D25AE016293D}" srcOrd="0" destOrd="0" presId="urn:microsoft.com/office/officeart/2005/8/layout/hList1"/>
    <dgm:cxn modelId="{0DD5601E-1539-4E2B-84AF-97F93B366EEA}" type="presParOf" srcId="{EC3F338F-D3BC-49A4-9810-AB64E8A8CD6C}" destId="{4DB3E34E-2376-4ED6-B3AB-6A8766B2FBD3}" srcOrd="1" destOrd="0" presId="urn:microsoft.com/office/officeart/2005/8/layout/hList1"/>
    <dgm:cxn modelId="{E571056D-DF64-4940-B5EF-AF95277868AA}" type="presParOf" srcId="{1117C57F-272A-48B2-B30F-E6D7B65DD34E}" destId="{5F0CB82B-27FE-4AFC-8333-2C31D329075E}" srcOrd="1" destOrd="0" presId="urn:microsoft.com/office/officeart/2005/8/layout/hList1"/>
    <dgm:cxn modelId="{2CD5CA8C-79B8-4365-801D-5E8B83A8AD12}" type="presParOf" srcId="{1117C57F-272A-48B2-B30F-E6D7B65DD34E}" destId="{71EBA525-EDB3-4251-8234-C81FC197B084}" srcOrd="2" destOrd="0" presId="urn:microsoft.com/office/officeart/2005/8/layout/hList1"/>
    <dgm:cxn modelId="{4E0E917B-BBA0-4A34-A7E1-5535C8630D1A}" type="presParOf" srcId="{71EBA525-EDB3-4251-8234-C81FC197B084}" destId="{F6D9CAD0-A0EB-4C58-93E0-B216A591E65E}" srcOrd="0" destOrd="0" presId="urn:microsoft.com/office/officeart/2005/8/layout/hList1"/>
    <dgm:cxn modelId="{36167A4D-4329-4508-BE6B-5BEFE43F8A72}" type="presParOf" srcId="{71EBA525-EDB3-4251-8234-C81FC197B084}" destId="{6EB6AC98-9207-4504-88BE-9C76B38491B5}" srcOrd="1" destOrd="0" presId="urn:microsoft.com/office/officeart/2005/8/layout/hList1"/>
    <dgm:cxn modelId="{EF9FAB2A-CF0A-4359-9186-43B2B9F97A9B}" type="presParOf" srcId="{1117C57F-272A-48B2-B30F-E6D7B65DD34E}" destId="{821DD7E7-07E8-4743-8AEF-0E85C0E30CE4}" srcOrd="3" destOrd="0" presId="urn:microsoft.com/office/officeart/2005/8/layout/hList1"/>
    <dgm:cxn modelId="{85FD93B8-FC33-461F-B7CF-0D11F11D70A0}" type="presParOf" srcId="{1117C57F-272A-48B2-B30F-E6D7B65DD34E}" destId="{10B8505E-AF5B-4EE1-A4E9-4AD7FC03D8AE}" srcOrd="4" destOrd="0" presId="urn:microsoft.com/office/officeart/2005/8/layout/hList1"/>
    <dgm:cxn modelId="{451A11AB-DE60-4F52-B8C9-2CFB3C8168C7}" type="presParOf" srcId="{10B8505E-AF5B-4EE1-A4E9-4AD7FC03D8AE}" destId="{EEB50CBB-F5F8-458E-A3DD-83C9AC83CEFD}" srcOrd="0" destOrd="0" presId="urn:microsoft.com/office/officeart/2005/8/layout/hList1"/>
    <dgm:cxn modelId="{1377BBAF-78D6-415B-999E-411C42AFC93E}" type="presParOf" srcId="{10B8505E-AF5B-4EE1-A4E9-4AD7FC03D8AE}" destId="{0E115C28-62C2-4262-B88F-2ED25419599E}" srcOrd="1" destOrd="0" presId="urn:microsoft.com/office/officeart/2005/8/layout/hList1"/>
    <dgm:cxn modelId="{7D757B13-EA13-416C-BCB5-2AD27DCAE5EF}" type="presParOf" srcId="{1117C57F-272A-48B2-B30F-E6D7B65DD34E}" destId="{31F401B8-A4D3-4033-87A8-CFDCAD0BEECA}" srcOrd="5" destOrd="0" presId="urn:microsoft.com/office/officeart/2005/8/layout/hList1"/>
    <dgm:cxn modelId="{0DC78D13-E45D-434D-A590-8D9B744AB002}" type="presParOf" srcId="{1117C57F-272A-48B2-B30F-E6D7B65DD34E}" destId="{3847247D-D492-450B-98AF-5C4D387FC228}" srcOrd="6" destOrd="0" presId="urn:microsoft.com/office/officeart/2005/8/layout/hList1"/>
    <dgm:cxn modelId="{77779157-B124-4D57-9C8F-7714499D3350}" type="presParOf" srcId="{3847247D-D492-450B-98AF-5C4D387FC228}" destId="{1CF842D5-8507-4779-8C0F-870DD89AF1E3}" srcOrd="0" destOrd="0" presId="urn:microsoft.com/office/officeart/2005/8/layout/hList1"/>
    <dgm:cxn modelId="{EA8A23FF-8658-41A3-99EE-FEF0E2D15106}" type="presParOf" srcId="{3847247D-D492-450B-98AF-5C4D387FC228}" destId="{863810E3-F12F-42FA-ADF0-5592389E56EA}" srcOrd="1" destOrd="0" presId="urn:microsoft.com/office/officeart/2005/8/layout/hList1"/>
    <dgm:cxn modelId="{0003AE8A-A2BA-472B-8C3C-F0D1B071DBC1}" type="presParOf" srcId="{1117C57F-272A-48B2-B30F-E6D7B65DD34E}" destId="{EBF6FDD8-FB90-4943-87E5-1AD6566ACC11}" srcOrd="7" destOrd="0" presId="urn:microsoft.com/office/officeart/2005/8/layout/hList1"/>
    <dgm:cxn modelId="{FB029DEF-B563-4C2A-8651-9AB6A7858DAE}" type="presParOf" srcId="{1117C57F-272A-48B2-B30F-E6D7B65DD34E}" destId="{0CD4CA31-0F03-4C4F-BF11-18828E2C59B3}" srcOrd="8" destOrd="0" presId="urn:microsoft.com/office/officeart/2005/8/layout/hList1"/>
    <dgm:cxn modelId="{14784174-7D2E-4984-B0F6-DBBD4D0510AC}" type="presParOf" srcId="{0CD4CA31-0F03-4C4F-BF11-18828E2C59B3}" destId="{89DF6AFB-5F7A-48DC-A1C0-3692D0BB5EA9}" srcOrd="0" destOrd="0" presId="urn:microsoft.com/office/officeart/2005/8/layout/hList1"/>
    <dgm:cxn modelId="{CA317913-B111-407A-8077-927E71C21536}" type="presParOf" srcId="{0CD4CA31-0F03-4C4F-BF11-18828E2C59B3}" destId="{6ECC514B-2B2A-4901-A28C-0EECF71B684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2F2FC-A678-40EA-9247-D25AE016293D}">
      <dsp:nvSpPr>
        <dsp:cNvPr id="0" name=""/>
        <dsp:cNvSpPr/>
      </dsp:nvSpPr>
      <dsp:spPr>
        <a:xfrm>
          <a:off x="398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SQL API </a:t>
          </a:r>
          <a:endParaRPr lang="en-GB" sz="1500" kern="1200" dirty="0"/>
        </a:p>
      </dsp:txBody>
      <dsp:txXfrm>
        <a:off x="3987" y="65273"/>
        <a:ext cx="1528390" cy="432000"/>
      </dsp:txXfrm>
    </dsp:sp>
    <dsp:sp modelId="{4DB3E34E-2376-4ED6-B3AB-6A8766B2FBD3}">
      <dsp:nvSpPr>
        <dsp:cNvPr id="0" name=""/>
        <dsp:cNvSpPr/>
      </dsp:nvSpPr>
      <dsp:spPr>
        <a:xfrm>
          <a:off x="398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Supports SQL-like query language</a:t>
          </a:r>
          <a:endParaRPr lang="en-GB" sz="1500" kern="1200" dirty="0"/>
        </a:p>
      </dsp:txBody>
      <dsp:txXfrm>
        <a:off x="3987" y="497273"/>
        <a:ext cx="1528390" cy="844087"/>
      </dsp:txXfrm>
    </dsp:sp>
    <dsp:sp modelId="{F6D9CAD0-A0EB-4C58-93E0-B216A591E65E}">
      <dsp:nvSpPr>
        <dsp:cNvPr id="0" name=""/>
        <dsp:cNvSpPr/>
      </dsp:nvSpPr>
      <dsp:spPr>
        <a:xfrm>
          <a:off x="1746352"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Table API</a:t>
          </a:r>
          <a:endParaRPr lang="en-GB" sz="1500" kern="1200" dirty="0"/>
        </a:p>
      </dsp:txBody>
      <dsp:txXfrm>
        <a:off x="1746352" y="65273"/>
        <a:ext cx="1528390" cy="432000"/>
      </dsp:txXfrm>
    </dsp:sp>
    <dsp:sp modelId="{6EB6AC98-9207-4504-88BE-9C76B38491B5}">
      <dsp:nvSpPr>
        <dsp:cNvPr id="0" name=""/>
        <dsp:cNvSpPr/>
      </dsp:nvSpPr>
      <dsp:spPr>
        <a:xfrm>
          <a:off x="1746352"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Azure Table Storage</a:t>
          </a:r>
          <a:endParaRPr lang="en-GB" sz="1500" kern="1200" dirty="0"/>
        </a:p>
      </dsp:txBody>
      <dsp:txXfrm>
        <a:off x="1746352" y="497273"/>
        <a:ext cx="1528390" cy="844087"/>
      </dsp:txXfrm>
    </dsp:sp>
    <dsp:sp modelId="{EEB50CBB-F5F8-458E-A3DD-83C9AC83CEFD}">
      <dsp:nvSpPr>
        <dsp:cNvPr id="0" name=""/>
        <dsp:cNvSpPr/>
      </dsp:nvSpPr>
      <dsp:spPr>
        <a:xfrm>
          <a:off x="348871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MongoDB API</a:t>
          </a:r>
          <a:endParaRPr lang="en-GB" sz="1500" kern="1200" dirty="0"/>
        </a:p>
      </dsp:txBody>
      <dsp:txXfrm>
        <a:off x="3488717" y="65273"/>
        <a:ext cx="1528390" cy="432000"/>
      </dsp:txXfrm>
    </dsp:sp>
    <dsp:sp modelId="{0E115C28-62C2-4262-B88F-2ED25419599E}">
      <dsp:nvSpPr>
        <dsp:cNvPr id="0" name=""/>
        <dsp:cNvSpPr/>
      </dsp:nvSpPr>
      <dsp:spPr>
        <a:xfrm>
          <a:off x="348871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MongoDB</a:t>
          </a:r>
          <a:endParaRPr lang="en-GB" sz="1500" kern="1200" dirty="0"/>
        </a:p>
      </dsp:txBody>
      <dsp:txXfrm>
        <a:off x="3488717" y="497273"/>
        <a:ext cx="1528390" cy="844087"/>
      </dsp:txXfrm>
    </dsp:sp>
    <dsp:sp modelId="{1CF842D5-8507-4779-8C0F-870DD89AF1E3}">
      <dsp:nvSpPr>
        <dsp:cNvPr id="0" name=""/>
        <dsp:cNvSpPr/>
      </dsp:nvSpPr>
      <dsp:spPr>
        <a:xfrm>
          <a:off x="5231082"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Cassandra API</a:t>
          </a:r>
          <a:endParaRPr lang="en-GB" sz="1500" kern="1200" dirty="0"/>
        </a:p>
      </dsp:txBody>
      <dsp:txXfrm>
        <a:off x="5231082" y="65273"/>
        <a:ext cx="1528390" cy="432000"/>
      </dsp:txXfrm>
    </dsp:sp>
    <dsp:sp modelId="{863810E3-F12F-42FA-ADF0-5592389E56EA}">
      <dsp:nvSpPr>
        <dsp:cNvPr id="0" name=""/>
        <dsp:cNvSpPr/>
      </dsp:nvSpPr>
      <dsp:spPr>
        <a:xfrm>
          <a:off x="5231082"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Cassandra</a:t>
          </a:r>
          <a:endParaRPr lang="en-GB" sz="1500" kern="1200" dirty="0"/>
        </a:p>
      </dsp:txBody>
      <dsp:txXfrm>
        <a:off x="5231082" y="497273"/>
        <a:ext cx="1528390" cy="844087"/>
      </dsp:txXfrm>
    </dsp:sp>
    <dsp:sp modelId="{89DF6AFB-5F7A-48DC-A1C0-3692D0BB5EA9}">
      <dsp:nvSpPr>
        <dsp:cNvPr id="0" name=""/>
        <dsp:cNvSpPr/>
      </dsp:nvSpPr>
      <dsp:spPr>
        <a:xfrm>
          <a:off x="697344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Gremlin API</a:t>
          </a:r>
          <a:endParaRPr lang="en-GB" sz="1500" kern="1200" dirty="0"/>
        </a:p>
      </dsp:txBody>
      <dsp:txXfrm>
        <a:off x="6973447" y="65273"/>
        <a:ext cx="1528390" cy="432000"/>
      </dsp:txXfrm>
    </dsp:sp>
    <dsp:sp modelId="{6ECC514B-2B2A-4901-A28C-0EECF71B684C}">
      <dsp:nvSpPr>
        <dsp:cNvPr id="0" name=""/>
        <dsp:cNvSpPr/>
      </dsp:nvSpPr>
      <dsp:spPr>
        <a:xfrm>
          <a:off x="697344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A graph database</a:t>
          </a:r>
          <a:endParaRPr lang="en-GB" sz="1500" kern="1200" dirty="0"/>
        </a:p>
      </dsp:txBody>
      <dsp:txXfrm>
        <a:off x="6973447" y="497273"/>
        <a:ext cx="1528390" cy="84408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5/7/2021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2862177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2432484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6</a:t>
            </a:fld>
            <a:endParaRPr lang="en-US"/>
          </a:p>
        </p:txBody>
      </p:sp>
    </p:spTree>
    <p:extLst>
      <p:ext uri="{BB962C8B-B14F-4D97-AF65-F5344CB8AC3E}">
        <p14:creationId xmlns:p14="http://schemas.microsoft.com/office/powerpoint/2010/main" val="3075082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10</a:t>
            </a:fld>
            <a:endParaRPr lang="en-US"/>
          </a:p>
        </p:txBody>
      </p:sp>
    </p:spTree>
    <p:extLst>
      <p:ext uri="{BB962C8B-B14F-4D97-AF65-F5344CB8AC3E}">
        <p14:creationId xmlns:p14="http://schemas.microsoft.com/office/powerpoint/2010/main" val="682221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11</a:t>
            </a:fld>
            <a:endParaRPr lang="en-US"/>
          </a:p>
        </p:txBody>
      </p:sp>
    </p:spTree>
    <p:extLst>
      <p:ext uri="{BB962C8B-B14F-4D97-AF65-F5344CB8AC3E}">
        <p14:creationId xmlns:p14="http://schemas.microsoft.com/office/powerpoint/2010/main" val="2570679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5846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5/7/2021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1"/>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openclipart.org/detail/31807/fwd__bubble_hand_drawn-by-rejon-177666" TargetMode="External"/><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emf"/><Relationship Id="rId3" Type="http://schemas.openxmlformats.org/officeDocument/2006/relationships/image" Target="../media/image32.svg"/><Relationship Id="rId7" Type="http://schemas.openxmlformats.org/officeDocument/2006/relationships/image" Target="../media/image36.svg"/><Relationship Id="rId12" Type="http://schemas.openxmlformats.org/officeDocument/2006/relationships/image" Target="../media/image41.emf"/><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svg"/><Relationship Id="rId10" Type="http://schemas.openxmlformats.org/officeDocument/2006/relationships/image" Target="../media/image39.emf"/><Relationship Id="rId4" Type="http://schemas.openxmlformats.org/officeDocument/2006/relationships/image" Target="../media/image33.png"/><Relationship Id="rId9" Type="http://schemas.openxmlformats.org/officeDocument/2006/relationships/image" Target="../media/image38.svg"/></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wmf"/><Relationship Id="rId1" Type="http://schemas.openxmlformats.org/officeDocument/2006/relationships/slideLayout" Target="../slideLayouts/slideLayout2.xml"/><Relationship Id="rId5" Type="http://schemas.openxmlformats.org/officeDocument/2006/relationships/image" Target="../media/image47.wmf"/><Relationship Id="rId4" Type="http://schemas.openxmlformats.org/officeDocument/2006/relationships/image" Target="../media/image46.wmf"/></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w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28417" y="7145"/>
            <a:ext cx="5796480" cy="1616093"/>
          </a:xfrm>
        </p:spPr>
        <p:txBody>
          <a:bodyPr/>
          <a:lstStyle/>
          <a:p>
            <a:r>
              <a:rPr lang="en-US" sz="2800" dirty="0">
                <a:solidFill>
                  <a:schemeClr val="bg1"/>
                </a:solidFill>
              </a:rPr>
              <a:t>Exam DP-900: Microsoft Azure Data Fundamentals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5" name="Picture 4">
            <a:extLst>
              <a:ext uri="{FF2B5EF4-FFF2-40B4-BE49-F238E27FC236}">
                <a16:creationId xmlns:a16="http://schemas.microsoft.com/office/drawing/2014/main" id="{D2C1D2F1-2359-466E-9CE0-4C49AA6D0729}"/>
              </a:ext>
            </a:extLst>
          </p:cNvPr>
          <p:cNvPicPr>
            <a:picLocks noChangeAspect="1"/>
          </p:cNvPicPr>
          <p:nvPr/>
        </p:nvPicPr>
        <p:blipFill>
          <a:blip r:embed="rId2"/>
          <a:stretch>
            <a:fillRect/>
          </a:stretch>
        </p:blipFill>
        <p:spPr>
          <a:xfrm>
            <a:off x="4734635" y="1236325"/>
            <a:ext cx="3125314" cy="3125314"/>
          </a:xfrm>
          <a:prstGeom prst="rect">
            <a:avLst/>
          </a:prstGeom>
        </p:spPr>
      </p:pic>
      <p:pic>
        <p:nvPicPr>
          <p:cNvPr id="6" name="Picture 5">
            <a:extLst>
              <a:ext uri="{FF2B5EF4-FFF2-40B4-BE49-F238E27FC236}">
                <a16:creationId xmlns:a16="http://schemas.microsoft.com/office/drawing/2014/main" id="{147388B7-55DF-4D85-A5B4-E46683A6527E}"/>
              </a:ext>
            </a:extLst>
          </p:cNvPr>
          <p:cNvPicPr>
            <a:picLocks noChangeAspect="1"/>
          </p:cNvPicPr>
          <p:nvPr/>
        </p:nvPicPr>
        <p:blipFill>
          <a:blip r:embed="rId3"/>
          <a:stretch>
            <a:fillRect/>
          </a:stretch>
        </p:blipFill>
        <p:spPr>
          <a:xfrm>
            <a:off x="4614577" y="1116267"/>
            <a:ext cx="3365429" cy="3365429"/>
          </a:xfrm>
          <a:prstGeom prst="rect">
            <a:avLst/>
          </a:prstGeom>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DP-900 Changes: January 27, 2021</a:t>
            </a:r>
          </a:p>
        </p:txBody>
      </p:sp>
      <p:pic>
        <p:nvPicPr>
          <p:cNvPr id="4" name="Picture 3">
            <a:extLst>
              <a:ext uri="{FF2B5EF4-FFF2-40B4-BE49-F238E27FC236}">
                <a16:creationId xmlns:a16="http://schemas.microsoft.com/office/drawing/2014/main" id="{20198FCB-E317-4934-B09B-1F5C58915BF8}"/>
              </a:ext>
            </a:extLst>
          </p:cNvPr>
          <p:cNvPicPr>
            <a:picLocks noChangeAspect="1"/>
          </p:cNvPicPr>
          <p:nvPr/>
        </p:nvPicPr>
        <p:blipFill>
          <a:blip r:embed="rId3"/>
          <a:stretch>
            <a:fillRect/>
          </a:stretch>
        </p:blipFill>
        <p:spPr>
          <a:xfrm>
            <a:off x="1443428" y="661173"/>
            <a:ext cx="6257143" cy="3980952"/>
          </a:xfrm>
          <a:prstGeom prst="rect">
            <a:avLst/>
          </a:prstGeom>
        </p:spPr>
      </p:pic>
    </p:spTree>
    <p:extLst>
      <p:ext uri="{BB962C8B-B14F-4D97-AF65-F5344CB8AC3E}">
        <p14:creationId xmlns:p14="http://schemas.microsoft.com/office/powerpoint/2010/main" val="42397674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419208-38A5-4823-9A5E-AED557D604E1}"/>
              </a:ext>
            </a:extLst>
          </p:cNvPr>
          <p:cNvPicPr>
            <a:picLocks noChangeAspect="1"/>
          </p:cNvPicPr>
          <p:nvPr/>
        </p:nvPicPr>
        <p:blipFill>
          <a:blip r:embed="rId2"/>
          <a:stretch>
            <a:fillRect/>
          </a:stretch>
        </p:blipFill>
        <p:spPr>
          <a:xfrm>
            <a:off x="1987945" y="0"/>
            <a:ext cx="5168110" cy="5143500"/>
          </a:xfrm>
          <a:prstGeom prst="rect">
            <a:avLst/>
          </a:prstGeom>
        </p:spPr>
      </p:pic>
    </p:spTree>
    <p:extLst>
      <p:ext uri="{BB962C8B-B14F-4D97-AF65-F5344CB8AC3E}">
        <p14:creationId xmlns:p14="http://schemas.microsoft.com/office/powerpoint/2010/main" val="37750540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94CF2D-1424-4C75-A93D-93BF79A7B901}"/>
              </a:ext>
            </a:extLst>
          </p:cNvPr>
          <p:cNvPicPr>
            <a:picLocks noChangeAspect="1"/>
          </p:cNvPicPr>
          <p:nvPr/>
        </p:nvPicPr>
        <p:blipFill>
          <a:blip r:embed="rId2"/>
          <a:stretch>
            <a:fillRect/>
          </a:stretch>
        </p:blipFill>
        <p:spPr>
          <a:xfrm>
            <a:off x="624381" y="943178"/>
            <a:ext cx="7895238" cy="3257143"/>
          </a:xfrm>
          <a:prstGeom prst="rect">
            <a:avLst/>
          </a:prstGeom>
        </p:spPr>
      </p:pic>
    </p:spTree>
    <p:extLst>
      <p:ext uri="{BB962C8B-B14F-4D97-AF65-F5344CB8AC3E}">
        <p14:creationId xmlns:p14="http://schemas.microsoft.com/office/powerpoint/2010/main" val="198060364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004F15-CCA4-4032-B1B3-83041E822B86}"/>
              </a:ext>
            </a:extLst>
          </p:cNvPr>
          <p:cNvPicPr>
            <a:picLocks noChangeAspect="1"/>
          </p:cNvPicPr>
          <p:nvPr/>
        </p:nvPicPr>
        <p:blipFill>
          <a:blip r:embed="rId2"/>
          <a:stretch>
            <a:fillRect/>
          </a:stretch>
        </p:blipFill>
        <p:spPr>
          <a:xfrm>
            <a:off x="1343067" y="0"/>
            <a:ext cx="6457866" cy="5143500"/>
          </a:xfrm>
          <a:prstGeom prst="rect">
            <a:avLst/>
          </a:prstGeom>
        </p:spPr>
      </p:pic>
    </p:spTree>
    <p:extLst>
      <p:ext uri="{BB962C8B-B14F-4D97-AF65-F5344CB8AC3E}">
        <p14:creationId xmlns:p14="http://schemas.microsoft.com/office/powerpoint/2010/main" val="1692922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Azure Data Engineer Associate</a:t>
            </a:r>
          </a:p>
        </p:txBody>
      </p:sp>
      <p:pic>
        <p:nvPicPr>
          <p:cNvPr id="5" name="Picture 4">
            <a:extLst>
              <a:ext uri="{FF2B5EF4-FFF2-40B4-BE49-F238E27FC236}">
                <a16:creationId xmlns:a16="http://schemas.microsoft.com/office/drawing/2014/main" id="{EDC2956A-8964-4834-8173-2AB3F6504AD5}"/>
              </a:ext>
            </a:extLst>
          </p:cNvPr>
          <p:cNvPicPr>
            <a:picLocks noChangeAspect="1"/>
          </p:cNvPicPr>
          <p:nvPr/>
        </p:nvPicPr>
        <p:blipFill>
          <a:blip r:embed="rId3"/>
          <a:stretch>
            <a:fillRect/>
          </a:stretch>
        </p:blipFill>
        <p:spPr>
          <a:xfrm>
            <a:off x="860721" y="884334"/>
            <a:ext cx="7422557" cy="3374831"/>
          </a:xfrm>
          <a:prstGeom prst="rect">
            <a:avLst/>
          </a:prstGeom>
        </p:spPr>
      </p:pic>
    </p:spTree>
    <p:extLst>
      <p:ext uri="{BB962C8B-B14F-4D97-AF65-F5344CB8AC3E}">
        <p14:creationId xmlns:p14="http://schemas.microsoft.com/office/powerpoint/2010/main" val="1254826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4" name="TextBox 3">
            <a:extLst>
              <a:ext uri="{FF2B5EF4-FFF2-40B4-BE49-F238E27FC236}">
                <a16:creationId xmlns:a16="http://schemas.microsoft.com/office/drawing/2014/main" id="{5F6A2048-FB70-46D4-A516-B738655F7FD6}"/>
              </a:ext>
            </a:extLst>
          </p:cNvPr>
          <p:cNvSpPr txBox="1"/>
          <p:nvPr/>
        </p:nvSpPr>
        <p:spPr>
          <a:xfrm>
            <a:off x="1922052" y="4007858"/>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Content knowledge</a:t>
            </a:r>
          </a:p>
        </p:txBody>
      </p:sp>
      <p:sp>
        <p:nvSpPr>
          <p:cNvPr id="5" name="TextBox 4">
            <a:extLst>
              <a:ext uri="{FF2B5EF4-FFF2-40B4-BE49-F238E27FC236}">
                <a16:creationId xmlns:a16="http://schemas.microsoft.com/office/drawing/2014/main" id="{9EE7D8EA-D531-43B6-821A-549B9677E818}"/>
              </a:ext>
            </a:extLst>
          </p:cNvPr>
          <p:cNvSpPr txBox="1"/>
          <p:nvPr/>
        </p:nvSpPr>
        <p:spPr>
          <a:xfrm>
            <a:off x="3540937" y="45042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Practical application</a:t>
            </a:r>
          </a:p>
        </p:txBody>
      </p:sp>
      <p:sp>
        <p:nvSpPr>
          <p:cNvPr id="6" name="TextBox 5">
            <a:extLst>
              <a:ext uri="{FF2B5EF4-FFF2-40B4-BE49-F238E27FC236}">
                <a16:creationId xmlns:a16="http://schemas.microsoft.com/office/drawing/2014/main" id="{689C4BAF-D29C-41B7-A22E-C1DCBB043612}"/>
              </a:ext>
            </a:extLst>
          </p:cNvPr>
          <p:cNvSpPr txBox="1"/>
          <p:nvPr/>
        </p:nvSpPr>
        <p:spPr>
          <a:xfrm>
            <a:off x="5137063" y="3961692"/>
            <a:ext cx="2647307" cy="32316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Test-taking skills</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Model</a:t>
            </a:r>
            <a:endParaRPr lang="en-US" sz="2800" dirty="0"/>
          </a:p>
        </p:txBody>
      </p:sp>
      <p:pic>
        <p:nvPicPr>
          <p:cNvPr id="9" name="Picture 8">
            <a:extLst>
              <a:ext uri="{FF2B5EF4-FFF2-40B4-BE49-F238E27FC236}">
                <a16:creationId xmlns:a16="http://schemas.microsoft.com/office/drawing/2014/main" id="{94C3A31F-AC5C-4B2E-91D3-96DB8CC046A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728856" y="720035"/>
            <a:ext cx="3592499" cy="3892550"/>
          </a:xfrm>
          <a:prstGeom prst="rect">
            <a:avLst/>
          </a:prstGeom>
        </p:spPr>
      </p:pic>
    </p:spTree>
    <p:extLst>
      <p:ext uri="{BB962C8B-B14F-4D97-AF65-F5344CB8AC3E}">
        <p14:creationId xmlns:p14="http://schemas.microsoft.com/office/powerpoint/2010/main" val="1593769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timw.info/dp900</a:t>
            </a:r>
          </a:p>
          <a:p>
            <a:r>
              <a:rPr lang="en-US" dirty="0"/>
              <a:t>Twitter: </a:t>
            </a:r>
            <a:r>
              <a:rPr lang="en-US" b="1" dirty="0">
                <a:solidFill>
                  <a:srgbClr val="0070C0"/>
                </a:solidFill>
              </a:rPr>
              <a:t>@TechTrainerTim</a:t>
            </a:r>
          </a:p>
          <a:p>
            <a:r>
              <a:rPr lang="en-US" dirty="0"/>
              <a:t>Work: </a:t>
            </a:r>
            <a:r>
              <a:rPr lang="en-US" b="1" dirty="0" err="1">
                <a:solidFill>
                  <a:srgbClr val="0070C0"/>
                </a:solidFill>
              </a:rPr>
              <a:t>timw.info</a:t>
            </a:r>
            <a:r>
              <a:rPr lang="en-US" b="1" dirty="0">
                <a:solidFill>
                  <a:srgbClr val="0070C0"/>
                </a:solidFill>
              </a:rPr>
              <a:t>/</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5" name="Picture 4">
            <a:extLst>
              <a:ext uri="{FF2B5EF4-FFF2-40B4-BE49-F238E27FC236}">
                <a16:creationId xmlns:a16="http://schemas.microsoft.com/office/drawing/2014/main" id="{EAADF8F4-4D10-47F1-8C07-88C7D335C7D4}"/>
              </a:ext>
            </a:extLst>
          </p:cNvPr>
          <p:cNvPicPr>
            <a:picLocks noChangeAspect="1"/>
          </p:cNvPicPr>
          <p:nvPr/>
        </p:nvPicPr>
        <p:blipFill>
          <a:blip r:embed="rId2"/>
          <a:stretch>
            <a:fillRect/>
          </a:stretch>
        </p:blipFill>
        <p:spPr>
          <a:xfrm>
            <a:off x="6110920" y="1581779"/>
            <a:ext cx="2575879" cy="1979942"/>
          </a:xfrm>
          <a:prstGeom prst="rect">
            <a:avLst/>
          </a:prstGeom>
          <a:ln w="25400">
            <a:solidFill>
              <a:schemeClr val="tx1"/>
            </a:solidFill>
          </a:ln>
        </p:spPr>
      </p:pic>
    </p:spTree>
    <p:extLst>
      <p:ext uri="{BB962C8B-B14F-4D97-AF65-F5344CB8AC3E}">
        <p14:creationId xmlns:p14="http://schemas.microsoft.com/office/powerpoint/2010/main" val="1900369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Core Data Concepts</a:t>
            </a:r>
          </a:p>
        </p:txBody>
      </p:sp>
    </p:spTree>
    <p:extLst>
      <p:ext uri="{BB962C8B-B14F-4D97-AF65-F5344CB8AC3E}">
        <p14:creationId xmlns:p14="http://schemas.microsoft.com/office/powerpoint/2010/main" val="261966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BEF4FB-A64B-45ED-A274-978BDE7E54DC}"/>
              </a:ext>
            </a:extLst>
          </p:cNvPr>
          <p:cNvSpPr/>
          <p:nvPr/>
        </p:nvSpPr>
        <p:spPr>
          <a:xfrm>
            <a:off x="193183" y="1313645"/>
            <a:ext cx="8783392" cy="318108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Types</a:t>
            </a:r>
          </a:p>
        </p:txBody>
      </p:sp>
      <p:sp>
        <p:nvSpPr>
          <p:cNvPr id="4" name="Rectangle 3">
            <a:extLst>
              <a:ext uri="{FF2B5EF4-FFF2-40B4-BE49-F238E27FC236}">
                <a16:creationId xmlns:a16="http://schemas.microsoft.com/office/drawing/2014/main" id="{F47A063C-5E55-4656-AAE4-B23F1EF988F1}"/>
              </a:ext>
            </a:extLst>
          </p:cNvPr>
          <p:cNvSpPr/>
          <p:nvPr/>
        </p:nvSpPr>
        <p:spPr bwMode="auto">
          <a:xfrm>
            <a:off x="320279"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nSpc>
                <a:spcPct val="90000"/>
              </a:lnSpc>
              <a:spcAft>
                <a:spcPts val="450"/>
              </a:spcAft>
            </a:pPr>
            <a:r>
              <a:rPr lang="en-US" sz="1350" dirty="0">
                <a:solidFill>
                  <a:schemeClr val="bg1"/>
                </a:solidFill>
                <a:latin typeface="+mj-lt"/>
              </a:rPr>
              <a:t>Structured</a:t>
            </a:r>
          </a:p>
        </p:txBody>
      </p:sp>
      <p:sp>
        <p:nvSpPr>
          <p:cNvPr id="5" name="Rectangle 4">
            <a:extLst>
              <a:ext uri="{FF2B5EF4-FFF2-40B4-BE49-F238E27FC236}">
                <a16:creationId xmlns:a16="http://schemas.microsoft.com/office/drawing/2014/main" id="{E0474D9E-0A0B-4755-8ED5-91718573E63E}"/>
              </a:ext>
              <a:ext uri="{C183D7F6-B498-43B3-948B-1728B52AA6E4}">
                <adec:decorative xmlns:adec="http://schemas.microsoft.com/office/drawing/2017/decorative" val="1"/>
              </a:ext>
            </a:extLst>
          </p:cNvPr>
          <p:cNvSpPr/>
          <p:nvPr/>
        </p:nvSpPr>
        <p:spPr bwMode="auto">
          <a:xfrm>
            <a:off x="320279"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Table 6">
            <a:extLst>
              <a:ext uri="{FF2B5EF4-FFF2-40B4-BE49-F238E27FC236}">
                <a16:creationId xmlns:a16="http://schemas.microsoft.com/office/drawing/2014/main" id="{9469D627-51D8-46A2-979C-81BEECC0FD32}"/>
              </a:ext>
              <a:ext uri="{C183D7F6-B498-43B3-948B-1728B52AA6E4}">
                <adec:decorative xmlns:adec="http://schemas.microsoft.com/office/drawing/2017/decorative" val="0"/>
              </a:ext>
            </a:extLst>
          </p:cNvPr>
          <p:cNvGraphicFramePr>
            <a:graphicFrameLocks noGrp="1"/>
          </p:cNvGraphicFramePr>
          <p:nvPr/>
        </p:nvGraphicFramePr>
        <p:xfrm>
          <a:off x="383371" y="1812806"/>
          <a:ext cx="2655219" cy="728472"/>
        </p:xfrm>
        <a:graphic>
          <a:graphicData uri="http://schemas.openxmlformats.org/drawingml/2006/table">
            <a:tbl>
              <a:tblPr firstRow="1" bandRow="1">
                <a:tableStyleId>{5C22544A-7EE6-4342-B048-85BDC9FD1C3A}</a:tableStyleId>
              </a:tblPr>
              <a:tblGrid>
                <a:gridCol w="379317">
                  <a:extLst>
                    <a:ext uri="{9D8B030D-6E8A-4147-A177-3AD203B41FA5}">
                      <a16:colId xmlns:a16="http://schemas.microsoft.com/office/drawing/2014/main" val="1727388637"/>
                    </a:ext>
                  </a:extLst>
                </a:gridCol>
                <a:gridCol w="379317">
                  <a:extLst>
                    <a:ext uri="{9D8B030D-6E8A-4147-A177-3AD203B41FA5}">
                      <a16:colId xmlns:a16="http://schemas.microsoft.com/office/drawing/2014/main" val="2933502934"/>
                    </a:ext>
                  </a:extLst>
                </a:gridCol>
                <a:gridCol w="379317">
                  <a:extLst>
                    <a:ext uri="{9D8B030D-6E8A-4147-A177-3AD203B41FA5}">
                      <a16:colId xmlns:a16="http://schemas.microsoft.com/office/drawing/2014/main" val="3275465788"/>
                    </a:ext>
                  </a:extLst>
                </a:gridCol>
                <a:gridCol w="379317">
                  <a:extLst>
                    <a:ext uri="{9D8B030D-6E8A-4147-A177-3AD203B41FA5}">
                      <a16:colId xmlns:a16="http://schemas.microsoft.com/office/drawing/2014/main" val="942075906"/>
                    </a:ext>
                  </a:extLst>
                </a:gridCol>
                <a:gridCol w="379317">
                  <a:extLst>
                    <a:ext uri="{9D8B030D-6E8A-4147-A177-3AD203B41FA5}">
                      <a16:colId xmlns:a16="http://schemas.microsoft.com/office/drawing/2014/main" val="1462656416"/>
                    </a:ext>
                  </a:extLst>
                </a:gridCol>
                <a:gridCol w="379317">
                  <a:extLst>
                    <a:ext uri="{9D8B030D-6E8A-4147-A177-3AD203B41FA5}">
                      <a16:colId xmlns:a16="http://schemas.microsoft.com/office/drawing/2014/main" val="299907239"/>
                    </a:ext>
                  </a:extLst>
                </a:gridCol>
                <a:gridCol w="379317">
                  <a:extLst>
                    <a:ext uri="{9D8B030D-6E8A-4147-A177-3AD203B41FA5}">
                      <a16:colId xmlns:a16="http://schemas.microsoft.com/office/drawing/2014/main" val="2578400319"/>
                    </a:ext>
                  </a:extLst>
                </a:gridCol>
              </a:tblGrid>
              <a:tr h="130302">
                <a:tc>
                  <a:txBody>
                    <a:bodyPr/>
                    <a:lstStyle/>
                    <a:p>
                      <a:r>
                        <a:rPr lang="en-US" sz="700" dirty="0"/>
                        <a:t>Table</a:t>
                      </a:r>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graphicFrame>
        <p:nvGraphicFramePr>
          <p:cNvPr id="8" name="Table 3">
            <a:extLst>
              <a:ext uri="{FF2B5EF4-FFF2-40B4-BE49-F238E27FC236}">
                <a16:creationId xmlns:a16="http://schemas.microsoft.com/office/drawing/2014/main" id="{E3B4D9A8-A6D2-4AAB-BB61-AC15214F846B}"/>
              </a:ext>
              <a:ext uri="{C183D7F6-B498-43B3-948B-1728B52AA6E4}">
                <adec:decorative xmlns:adec="http://schemas.microsoft.com/office/drawing/2017/decorative" val="0"/>
              </a:ext>
            </a:extLst>
          </p:cNvPr>
          <p:cNvGraphicFramePr>
            <a:graphicFrameLocks noGrp="1"/>
          </p:cNvGraphicFramePr>
          <p:nvPr/>
        </p:nvGraphicFramePr>
        <p:xfrm>
          <a:off x="556221" y="2691142"/>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cxnSp>
        <p:nvCxnSpPr>
          <p:cNvPr id="9" name="Connector: Elbow 8">
            <a:extLst>
              <a:ext uri="{FF2B5EF4-FFF2-40B4-BE49-F238E27FC236}">
                <a16:creationId xmlns:a16="http://schemas.microsoft.com/office/drawing/2014/main" id="{145BEAFD-62BA-4644-A1C1-5FE6C1B1CFD2}"/>
              </a:ext>
              <a:ext uri="{C183D7F6-B498-43B3-948B-1728B52AA6E4}">
                <adec:decorative xmlns:adec="http://schemas.microsoft.com/office/drawing/2017/decorative" val="1"/>
              </a:ext>
            </a:extLst>
          </p:cNvPr>
          <p:cNvCxnSpPr>
            <a:cxnSpLocks/>
            <a:stCxn id="8" idx="1"/>
            <a:endCxn id="10" idx="0"/>
          </p:cNvCxnSpPr>
          <p:nvPr/>
        </p:nvCxnSpPr>
        <p:spPr>
          <a:xfrm rot="10800000" flipH="1" flipV="1">
            <a:off x="556221" y="2872879"/>
            <a:ext cx="453392" cy="499884"/>
          </a:xfrm>
          <a:prstGeom prst="bentConnector4">
            <a:avLst>
              <a:gd name="adj1" fmla="val -37815"/>
              <a:gd name="adj2" fmla="val 68178"/>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38045360-85F6-48FE-B573-1C1B4B5BB91A}"/>
              </a:ext>
              <a:ext uri="{C183D7F6-B498-43B3-948B-1728B52AA6E4}">
                <adec:decorative xmlns:adec="http://schemas.microsoft.com/office/drawing/2017/decorative" val="0"/>
              </a:ext>
            </a:extLst>
          </p:cNvPr>
          <p:cNvGraphicFramePr>
            <a:graphicFrameLocks noGrp="1"/>
          </p:cNvGraphicFramePr>
          <p:nvPr/>
        </p:nvGraphicFramePr>
        <p:xfrm>
          <a:off x="560473" y="3372763"/>
          <a:ext cx="898281" cy="605790"/>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bl>
          </a:graphicData>
        </a:graphic>
      </p:graphicFrame>
      <p:cxnSp>
        <p:nvCxnSpPr>
          <p:cNvPr id="11" name="Connector: Elbow 50">
            <a:extLst>
              <a:ext uri="{FF2B5EF4-FFF2-40B4-BE49-F238E27FC236}">
                <a16:creationId xmlns:a16="http://schemas.microsoft.com/office/drawing/2014/main" id="{91DC01EB-6A1A-4217-A4FD-EA6EBADD2180}"/>
              </a:ext>
              <a:ext uri="{C183D7F6-B498-43B3-948B-1728B52AA6E4}">
                <adec:decorative xmlns:adec="http://schemas.microsoft.com/office/drawing/2017/decorative" val="1"/>
              </a:ext>
            </a:extLst>
          </p:cNvPr>
          <p:cNvCxnSpPr/>
          <p:nvPr/>
        </p:nvCxnSpPr>
        <p:spPr>
          <a:xfrm>
            <a:off x="1454502" y="2764378"/>
            <a:ext cx="308393" cy="0"/>
          </a:xfrm>
          <a:prstGeom prst="straightConnector1">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7A886C7A-7955-4144-9F31-38E2B61AA2B0}"/>
              </a:ext>
              <a:ext uri="{C183D7F6-B498-43B3-948B-1728B52AA6E4}">
                <adec:decorative xmlns:adec="http://schemas.microsoft.com/office/drawing/2017/decorative" val="0"/>
              </a:ext>
            </a:extLst>
          </p:cNvPr>
          <p:cNvGraphicFramePr>
            <a:graphicFrameLocks noGrp="1"/>
          </p:cNvGraphicFramePr>
          <p:nvPr/>
        </p:nvGraphicFramePr>
        <p:xfrm>
          <a:off x="1762895" y="2691142"/>
          <a:ext cx="1093470" cy="758718"/>
        </p:xfrm>
        <a:graphic>
          <a:graphicData uri="http://schemas.openxmlformats.org/drawingml/2006/table">
            <a:tbl>
              <a:tblPr firstRow="1" bandRow="1">
                <a:tableStyleId>{5C22544A-7EE6-4342-B048-85BDC9FD1C3A}</a:tableStyleId>
              </a:tblPr>
              <a:tblGrid>
                <a:gridCol w="156210">
                  <a:extLst>
                    <a:ext uri="{9D8B030D-6E8A-4147-A177-3AD203B41FA5}">
                      <a16:colId xmlns:a16="http://schemas.microsoft.com/office/drawing/2014/main" val="1727388637"/>
                    </a:ext>
                  </a:extLst>
                </a:gridCol>
                <a:gridCol w="156210">
                  <a:extLst>
                    <a:ext uri="{9D8B030D-6E8A-4147-A177-3AD203B41FA5}">
                      <a16:colId xmlns:a16="http://schemas.microsoft.com/office/drawing/2014/main" val="2933502934"/>
                    </a:ext>
                  </a:extLst>
                </a:gridCol>
                <a:gridCol w="156210">
                  <a:extLst>
                    <a:ext uri="{9D8B030D-6E8A-4147-A177-3AD203B41FA5}">
                      <a16:colId xmlns:a16="http://schemas.microsoft.com/office/drawing/2014/main" val="3275465788"/>
                    </a:ext>
                  </a:extLst>
                </a:gridCol>
                <a:gridCol w="156210">
                  <a:extLst>
                    <a:ext uri="{9D8B030D-6E8A-4147-A177-3AD203B41FA5}">
                      <a16:colId xmlns:a16="http://schemas.microsoft.com/office/drawing/2014/main" val="942075906"/>
                    </a:ext>
                  </a:extLst>
                </a:gridCol>
                <a:gridCol w="156210">
                  <a:extLst>
                    <a:ext uri="{9D8B030D-6E8A-4147-A177-3AD203B41FA5}">
                      <a16:colId xmlns:a16="http://schemas.microsoft.com/office/drawing/2014/main" val="1462656416"/>
                    </a:ext>
                  </a:extLst>
                </a:gridCol>
                <a:gridCol w="156210">
                  <a:extLst>
                    <a:ext uri="{9D8B030D-6E8A-4147-A177-3AD203B41FA5}">
                      <a16:colId xmlns:a16="http://schemas.microsoft.com/office/drawing/2014/main" val="299907239"/>
                    </a:ext>
                  </a:extLst>
                </a:gridCol>
                <a:gridCol w="156210">
                  <a:extLst>
                    <a:ext uri="{9D8B030D-6E8A-4147-A177-3AD203B41FA5}">
                      <a16:colId xmlns:a16="http://schemas.microsoft.com/office/drawing/2014/main" val="2578400319"/>
                    </a:ext>
                  </a:extLst>
                </a:gridCol>
              </a:tblGrid>
              <a:tr h="126453">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cxnSp>
        <p:nvCxnSpPr>
          <p:cNvPr id="13" name="Connector: Elbow 12">
            <a:extLst>
              <a:ext uri="{FF2B5EF4-FFF2-40B4-BE49-F238E27FC236}">
                <a16:creationId xmlns:a16="http://schemas.microsoft.com/office/drawing/2014/main" id="{56D33450-1594-44C6-AF67-4E96801DBC46}"/>
              </a:ext>
              <a:ext uri="{C183D7F6-B498-43B3-948B-1728B52AA6E4}">
                <adec:decorative xmlns:adec="http://schemas.microsoft.com/office/drawing/2017/decorative" val="1"/>
              </a:ext>
            </a:extLst>
          </p:cNvPr>
          <p:cNvCxnSpPr>
            <a:cxnSpLocks/>
          </p:cNvCxnSpPr>
          <p:nvPr/>
        </p:nvCxnSpPr>
        <p:spPr>
          <a:xfrm rot="16200000" flipH="1">
            <a:off x="1839829" y="3160942"/>
            <a:ext cx="978801" cy="39200"/>
          </a:xfrm>
          <a:prstGeom prst="bentConnector5">
            <a:avLst>
              <a:gd name="adj1" fmla="val -6288"/>
              <a:gd name="adj2" fmla="val 1832128"/>
              <a:gd name="adj3" fmla="val 9554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4" name="Table 3">
            <a:extLst>
              <a:ext uri="{FF2B5EF4-FFF2-40B4-BE49-F238E27FC236}">
                <a16:creationId xmlns:a16="http://schemas.microsoft.com/office/drawing/2014/main" id="{2D502322-358D-4788-9309-207D7CA06387}"/>
              </a:ext>
              <a:ext uri="{C183D7F6-B498-43B3-948B-1728B52AA6E4}">
                <adec:decorative xmlns:adec="http://schemas.microsoft.com/office/drawing/2017/decorative" val="0"/>
              </a:ext>
            </a:extLst>
          </p:cNvPr>
          <p:cNvGraphicFramePr>
            <a:graphicFrameLocks noGrp="1"/>
          </p:cNvGraphicFramePr>
          <p:nvPr/>
        </p:nvGraphicFramePr>
        <p:xfrm>
          <a:off x="1958083" y="3669943"/>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15" name="Rectangle 14">
            <a:extLst>
              <a:ext uri="{FF2B5EF4-FFF2-40B4-BE49-F238E27FC236}">
                <a16:creationId xmlns:a16="http://schemas.microsoft.com/office/drawing/2014/main" id="{01B5E1E0-30CC-4AAD-9EFE-6720E481672F}"/>
              </a:ext>
            </a:extLst>
          </p:cNvPr>
          <p:cNvSpPr/>
          <p:nvPr/>
        </p:nvSpPr>
        <p:spPr bwMode="auto">
          <a:xfrm>
            <a:off x="3184277"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cs typeface="Segoe UI" pitchFamily="34" charset="0"/>
              </a:rPr>
              <a:t>Semi-structured</a:t>
            </a:r>
          </a:p>
        </p:txBody>
      </p:sp>
      <p:sp>
        <p:nvSpPr>
          <p:cNvPr id="16" name="Rectangle 15">
            <a:extLst>
              <a:ext uri="{FF2B5EF4-FFF2-40B4-BE49-F238E27FC236}">
                <a16:creationId xmlns:a16="http://schemas.microsoft.com/office/drawing/2014/main" id="{60117D5B-8B44-4E17-AF32-7EA367DB89A1}"/>
              </a:ext>
              <a:ext uri="{C183D7F6-B498-43B3-948B-1728B52AA6E4}">
                <adec:decorative xmlns:adec="http://schemas.microsoft.com/office/drawing/2017/decorative" val="1"/>
              </a:ext>
            </a:extLst>
          </p:cNvPr>
          <p:cNvSpPr/>
          <p:nvPr/>
        </p:nvSpPr>
        <p:spPr bwMode="auto">
          <a:xfrm>
            <a:off x="3184277"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17" name="Picture 16" descr="A semi Structured Data">
            <a:extLst>
              <a:ext uri="{FF2B5EF4-FFF2-40B4-BE49-F238E27FC236}">
                <a16:creationId xmlns:a16="http://schemas.microsoft.com/office/drawing/2014/main" id="{4F00A024-7AF6-4473-B49D-099227D938DD}"/>
              </a:ext>
              <a:ext uri="{C183D7F6-B498-43B3-948B-1728B52AA6E4}">
                <adec:decorative xmlns:adec="http://schemas.microsoft.com/office/drawing/2017/decorative" val="0"/>
              </a:ext>
            </a:extLst>
          </p:cNvPr>
          <p:cNvPicPr>
            <a:picLocks noChangeAspect="1"/>
          </p:cNvPicPr>
          <p:nvPr/>
        </p:nvPicPr>
        <p:blipFill rotWithShape="1">
          <a:blip r:embed="rId2">
            <a:clrChange>
              <a:clrFrom>
                <a:srgbClr val="EBEBEB"/>
              </a:clrFrom>
              <a:clrTo>
                <a:srgbClr val="EBEBEB">
                  <a:alpha val="0"/>
                </a:srgbClr>
              </a:clrTo>
            </a:clrChange>
          </a:blip>
          <a:srcRect l="3326" t="2639" r="2658" b="4691"/>
          <a:stretch/>
        </p:blipFill>
        <p:spPr>
          <a:xfrm>
            <a:off x="3287653" y="1809004"/>
            <a:ext cx="1751390" cy="2299040"/>
          </a:xfrm>
          <a:prstGeom prst="rect">
            <a:avLst/>
          </a:prstGeom>
          <a:noFill/>
          <a:ln w="6350">
            <a:noFill/>
          </a:ln>
        </p:spPr>
      </p:pic>
      <p:sp>
        <p:nvSpPr>
          <p:cNvPr id="18" name="Rectangle 17">
            <a:extLst>
              <a:ext uri="{FF2B5EF4-FFF2-40B4-BE49-F238E27FC236}">
                <a16:creationId xmlns:a16="http://schemas.microsoft.com/office/drawing/2014/main" id="{0699FE99-B21B-4362-AD23-B58F300CB11D}"/>
              </a:ext>
            </a:extLst>
          </p:cNvPr>
          <p:cNvSpPr/>
          <p:nvPr/>
        </p:nvSpPr>
        <p:spPr bwMode="auto">
          <a:xfrm>
            <a:off x="6048274"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ea typeface="Segoe UI" pitchFamily="34" charset="0"/>
                <a:cs typeface="Segoe UI" pitchFamily="34" charset="0"/>
              </a:rPr>
              <a:t>Unstructured</a:t>
            </a:r>
          </a:p>
        </p:txBody>
      </p:sp>
      <p:sp>
        <p:nvSpPr>
          <p:cNvPr id="19" name="Rectangle 18">
            <a:extLst>
              <a:ext uri="{FF2B5EF4-FFF2-40B4-BE49-F238E27FC236}">
                <a16:creationId xmlns:a16="http://schemas.microsoft.com/office/drawing/2014/main" id="{0D4D31B9-D1A5-431B-BDC0-E6EB7EC41E84}"/>
              </a:ext>
              <a:ext uri="{C183D7F6-B498-43B3-948B-1728B52AA6E4}">
                <adec:decorative xmlns:adec="http://schemas.microsoft.com/office/drawing/2017/decorative" val="1"/>
              </a:ext>
            </a:extLst>
          </p:cNvPr>
          <p:cNvSpPr/>
          <p:nvPr/>
        </p:nvSpPr>
        <p:spPr bwMode="auto">
          <a:xfrm>
            <a:off x="6048274"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20" name="Picture 19" descr="Icon of a webpage showing a person on the screen">
            <a:extLst>
              <a:ext uri="{FF2B5EF4-FFF2-40B4-BE49-F238E27FC236}">
                <a16:creationId xmlns:a16="http://schemas.microsoft.com/office/drawing/2014/main" id="{8952A6DE-349B-449F-B733-DA5E70CD3500}"/>
              </a:ext>
            </a:extLst>
          </p:cNvPr>
          <p:cNvPicPr>
            <a:picLocks noChangeAspect="1"/>
          </p:cNvPicPr>
          <p:nvPr/>
        </p:nvPicPr>
        <p:blipFill>
          <a:blip r:embed="rId3"/>
          <a:stretch>
            <a:fillRect/>
          </a:stretch>
        </p:blipFill>
        <p:spPr>
          <a:xfrm>
            <a:off x="6385900" y="2068201"/>
            <a:ext cx="800018" cy="601550"/>
          </a:xfrm>
          <a:prstGeom prst="rect">
            <a:avLst/>
          </a:prstGeom>
        </p:spPr>
      </p:pic>
      <p:pic>
        <p:nvPicPr>
          <p:cNvPr id="21" name="Picture 20" descr="Icon of a scenery of mountain and moon&#10;representing photography">
            <a:extLst>
              <a:ext uri="{FF2B5EF4-FFF2-40B4-BE49-F238E27FC236}">
                <a16:creationId xmlns:a16="http://schemas.microsoft.com/office/drawing/2014/main" id="{B43B4285-3E77-4BBD-868B-2C311C3B0F52}"/>
              </a:ext>
            </a:extLst>
          </p:cNvPr>
          <p:cNvPicPr>
            <a:picLocks noChangeAspect="1"/>
          </p:cNvPicPr>
          <p:nvPr/>
        </p:nvPicPr>
        <p:blipFill>
          <a:blip r:embed="rId4"/>
          <a:stretch>
            <a:fillRect/>
          </a:stretch>
        </p:blipFill>
        <p:spPr>
          <a:xfrm>
            <a:off x="7847839" y="2051056"/>
            <a:ext cx="635840" cy="635840"/>
          </a:xfrm>
          <a:prstGeom prst="rect">
            <a:avLst/>
          </a:prstGeom>
        </p:spPr>
      </p:pic>
      <p:pic>
        <p:nvPicPr>
          <p:cNvPr id="22" name="Picture 21" descr="Icon of a document">
            <a:extLst>
              <a:ext uri="{FF2B5EF4-FFF2-40B4-BE49-F238E27FC236}">
                <a16:creationId xmlns:a16="http://schemas.microsoft.com/office/drawing/2014/main" id="{A3EABC13-83C5-4BF9-AF4B-EB0B7106EC7D}"/>
              </a:ext>
            </a:extLst>
          </p:cNvPr>
          <p:cNvPicPr>
            <a:picLocks noChangeAspect="1"/>
          </p:cNvPicPr>
          <p:nvPr/>
        </p:nvPicPr>
        <p:blipFill>
          <a:blip r:embed="rId5"/>
          <a:stretch>
            <a:fillRect/>
          </a:stretch>
        </p:blipFill>
        <p:spPr>
          <a:xfrm>
            <a:off x="6526550" y="3072668"/>
            <a:ext cx="518717" cy="754383"/>
          </a:xfrm>
          <a:prstGeom prst="rect">
            <a:avLst/>
          </a:prstGeom>
        </p:spPr>
      </p:pic>
      <p:pic>
        <p:nvPicPr>
          <p:cNvPr id="23" name="Picture 22" descr="Icon of a microphone">
            <a:extLst>
              <a:ext uri="{FF2B5EF4-FFF2-40B4-BE49-F238E27FC236}">
                <a16:creationId xmlns:a16="http://schemas.microsoft.com/office/drawing/2014/main" id="{65EE822A-F214-4F13-942E-7FC68FAF8996}"/>
              </a:ext>
            </a:extLst>
          </p:cNvPr>
          <p:cNvPicPr>
            <a:picLocks noChangeAspect="1"/>
          </p:cNvPicPr>
          <p:nvPr/>
        </p:nvPicPr>
        <p:blipFill>
          <a:blip r:embed="rId6"/>
          <a:stretch>
            <a:fillRect/>
          </a:stretch>
        </p:blipFill>
        <p:spPr>
          <a:xfrm>
            <a:off x="7903291" y="3030149"/>
            <a:ext cx="524936" cy="839421"/>
          </a:xfrm>
          <a:prstGeom prst="rect">
            <a:avLst/>
          </a:prstGeom>
        </p:spPr>
      </p:pic>
    </p:spTree>
    <p:extLst>
      <p:ext uri="{BB962C8B-B14F-4D97-AF65-F5344CB8AC3E}">
        <p14:creationId xmlns:p14="http://schemas.microsoft.com/office/powerpoint/2010/main" val="2910813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Formats - JSON</a:t>
            </a:r>
          </a:p>
        </p:txBody>
      </p:sp>
      <p:pic>
        <p:nvPicPr>
          <p:cNvPr id="1026" name="Picture 2" descr="json example">
            <a:extLst>
              <a:ext uri="{FF2B5EF4-FFF2-40B4-BE49-F238E27FC236}">
                <a16:creationId xmlns:a16="http://schemas.microsoft.com/office/drawing/2014/main" id="{141AE74D-BB51-3F48-A4FF-0E3023CA70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955" y="697042"/>
            <a:ext cx="5252653" cy="3749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5431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D3FAB0F-7C0F-47EC-8972-A05CE12FC0CA}"/>
              </a:ext>
            </a:extLst>
          </p:cNvPr>
          <p:cNvSpPr/>
          <p:nvPr/>
        </p:nvSpPr>
        <p:spPr>
          <a:xfrm>
            <a:off x="206061" y="804399"/>
            <a:ext cx="8623613" cy="36838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Workload Types</a:t>
            </a:r>
          </a:p>
        </p:txBody>
      </p:sp>
      <p:sp>
        <p:nvSpPr>
          <p:cNvPr id="24" name="Rectangle 23">
            <a:extLst>
              <a:ext uri="{FF2B5EF4-FFF2-40B4-BE49-F238E27FC236}">
                <a16:creationId xmlns:a16="http://schemas.microsoft.com/office/drawing/2014/main" id="{57641D4B-ECFD-4FBA-A422-BD88C73426E1}"/>
              </a:ext>
            </a:extLst>
          </p:cNvPr>
          <p:cNvSpPr/>
          <p:nvPr/>
        </p:nvSpPr>
        <p:spPr bwMode="auto">
          <a:xfrm>
            <a:off x="320279"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a:lnSpc>
                <a:spcPct val="90000"/>
              </a:lnSpc>
              <a:spcAft>
                <a:spcPts val="450"/>
              </a:spcAft>
            </a:pPr>
            <a:r>
              <a:rPr lang="en-US" sz="1200" dirty="0">
                <a:solidFill>
                  <a:schemeClr val="bg1"/>
                </a:solidFill>
                <a:latin typeface="+mj-lt"/>
              </a:rPr>
              <a:t>Online Transactional Processing (OLTP)</a:t>
            </a:r>
          </a:p>
        </p:txBody>
      </p:sp>
      <p:sp>
        <p:nvSpPr>
          <p:cNvPr id="25" name="Rectangle 24">
            <a:extLst>
              <a:ext uri="{FF2B5EF4-FFF2-40B4-BE49-F238E27FC236}">
                <a16:creationId xmlns:a16="http://schemas.microsoft.com/office/drawing/2014/main" id="{2FF156F3-7515-4D28-8C39-CA5D862E67D1}"/>
              </a:ext>
              <a:ext uri="{C183D7F6-B498-43B3-948B-1728B52AA6E4}">
                <adec:decorative xmlns:adec="http://schemas.microsoft.com/office/drawing/2017/decorative" val="1"/>
              </a:ext>
            </a:extLst>
          </p:cNvPr>
          <p:cNvSpPr/>
          <p:nvPr/>
        </p:nvSpPr>
        <p:spPr bwMode="auto">
          <a:xfrm>
            <a:off x="320279" y="881020"/>
            <a:ext cx="4192449" cy="32664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6" name="Table 3">
            <a:extLst>
              <a:ext uri="{FF2B5EF4-FFF2-40B4-BE49-F238E27FC236}">
                <a16:creationId xmlns:a16="http://schemas.microsoft.com/office/drawing/2014/main" id="{6DC18474-07B8-4C26-8002-7C596525CF53}"/>
              </a:ext>
              <a:ext uri="{C183D7F6-B498-43B3-948B-1728B52AA6E4}">
                <adec:decorative xmlns:adec="http://schemas.microsoft.com/office/drawing/2017/decorative" val="0"/>
              </a:ext>
            </a:extLst>
          </p:cNvPr>
          <p:cNvGraphicFramePr>
            <a:graphicFrameLocks noGrp="1"/>
          </p:cNvGraphicFramePr>
          <p:nvPr/>
        </p:nvGraphicFramePr>
        <p:xfrm>
          <a:off x="640253" y="1297100"/>
          <a:ext cx="3452775" cy="708660"/>
        </p:xfrm>
        <a:graphic>
          <a:graphicData uri="http://schemas.openxmlformats.org/drawingml/2006/table">
            <a:tbl>
              <a:tblPr firstRow="1" bandRow="1">
                <a:tableStyleId>{5C22544A-7EE6-4342-B048-85BDC9FD1C3A}</a:tableStyleId>
              </a:tblPr>
              <a:tblGrid>
                <a:gridCol w="1150925">
                  <a:extLst>
                    <a:ext uri="{9D8B030D-6E8A-4147-A177-3AD203B41FA5}">
                      <a16:colId xmlns:a16="http://schemas.microsoft.com/office/drawing/2014/main" val="1727388637"/>
                    </a:ext>
                  </a:extLst>
                </a:gridCol>
                <a:gridCol w="1150925">
                  <a:extLst>
                    <a:ext uri="{9D8B030D-6E8A-4147-A177-3AD203B41FA5}">
                      <a16:colId xmlns:a16="http://schemas.microsoft.com/office/drawing/2014/main" val="299907239"/>
                    </a:ext>
                  </a:extLst>
                </a:gridCol>
                <a:gridCol w="1150925">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Customer</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27" name="Rectangle 26" descr="Highlighting Customer ID">
            <a:extLst>
              <a:ext uri="{FF2B5EF4-FFF2-40B4-BE49-F238E27FC236}">
                <a16:creationId xmlns:a16="http://schemas.microsoft.com/office/drawing/2014/main" id="{2BDC7B6A-82F0-4433-90B3-E8DD64547840}"/>
              </a:ext>
              <a:ext uri="{C183D7F6-B498-43B3-948B-1728B52AA6E4}">
                <adec:decorative xmlns:adec="http://schemas.microsoft.com/office/drawing/2017/decorative" val="0"/>
              </a:ext>
            </a:extLst>
          </p:cNvPr>
          <p:cNvSpPr/>
          <p:nvPr/>
        </p:nvSpPr>
        <p:spPr bwMode="auto">
          <a:xfrm>
            <a:off x="640253" y="1514443"/>
            <a:ext cx="1178870" cy="25111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cxnSp>
        <p:nvCxnSpPr>
          <p:cNvPr id="28" name="Connector: Elbow 27" descr="A connector">
            <a:extLst>
              <a:ext uri="{FF2B5EF4-FFF2-40B4-BE49-F238E27FC236}">
                <a16:creationId xmlns:a16="http://schemas.microsoft.com/office/drawing/2014/main" id="{3778BF4F-457C-4F99-ABB3-DF6A4D36D18D}"/>
              </a:ext>
              <a:ext uri="{C183D7F6-B498-43B3-948B-1728B52AA6E4}">
                <adec:decorative xmlns:adec="http://schemas.microsoft.com/office/drawing/2017/decorative" val="0"/>
              </a:ext>
            </a:extLst>
          </p:cNvPr>
          <p:cNvCxnSpPr>
            <a:cxnSpLocks/>
            <a:stCxn id="27" idx="2"/>
            <a:endCxn id="30" idx="0"/>
          </p:cNvCxnSpPr>
          <p:nvPr/>
        </p:nvCxnSpPr>
        <p:spPr>
          <a:xfrm rot="16200000" flipH="1">
            <a:off x="1356991" y="1638255"/>
            <a:ext cx="840334" cy="1094939"/>
          </a:xfrm>
          <a:prstGeom prst="bentConnector3">
            <a:avLst>
              <a:gd name="adj1" fmla="val 50000"/>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aphicFrame>
        <p:nvGraphicFramePr>
          <p:cNvPr id="29" name="Table 28">
            <a:extLst>
              <a:ext uri="{FF2B5EF4-FFF2-40B4-BE49-F238E27FC236}">
                <a16:creationId xmlns:a16="http://schemas.microsoft.com/office/drawing/2014/main" id="{B0DB73B3-A894-4A03-BC7B-0A0A779624B7}"/>
              </a:ext>
              <a:ext uri="{C183D7F6-B498-43B3-948B-1728B52AA6E4}">
                <adec:decorative xmlns:adec="http://schemas.microsoft.com/office/drawing/2017/decorative" val="0"/>
              </a:ext>
            </a:extLst>
          </p:cNvPr>
          <p:cNvGraphicFramePr>
            <a:graphicFrameLocks noGrp="1"/>
          </p:cNvGraphicFramePr>
          <p:nvPr/>
        </p:nvGraphicFramePr>
        <p:xfrm>
          <a:off x="739754" y="2394940"/>
          <a:ext cx="3169749" cy="944880"/>
        </p:xfrm>
        <a:graphic>
          <a:graphicData uri="http://schemas.openxmlformats.org/drawingml/2006/table">
            <a:tbl>
              <a:tblPr firstRow="1" bandRow="1">
                <a:tableStyleId>{5C22544A-7EE6-4342-B048-85BDC9FD1C3A}</a:tableStyleId>
              </a:tblPr>
              <a:tblGrid>
                <a:gridCol w="1056583">
                  <a:extLst>
                    <a:ext uri="{9D8B030D-6E8A-4147-A177-3AD203B41FA5}">
                      <a16:colId xmlns:a16="http://schemas.microsoft.com/office/drawing/2014/main" val="1727388637"/>
                    </a:ext>
                  </a:extLst>
                </a:gridCol>
                <a:gridCol w="1056583">
                  <a:extLst>
                    <a:ext uri="{9D8B030D-6E8A-4147-A177-3AD203B41FA5}">
                      <a16:colId xmlns:a16="http://schemas.microsoft.com/office/drawing/2014/main" val="299907239"/>
                    </a:ext>
                  </a:extLst>
                </a:gridCol>
                <a:gridCol w="1056583">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Orders</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OrderDate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bl>
          </a:graphicData>
        </a:graphic>
      </p:graphicFrame>
      <p:sp>
        <p:nvSpPr>
          <p:cNvPr id="30" name="Rectangle 29" descr="Highlighting Customer ID">
            <a:extLst>
              <a:ext uri="{FF2B5EF4-FFF2-40B4-BE49-F238E27FC236}">
                <a16:creationId xmlns:a16="http://schemas.microsoft.com/office/drawing/2014/main" id="{13BA4052-C129-4F0D-BB67-163509EAEDF4}"/>
              </a:ext>
              <a:ext uri="{C183D7F6-B498-43B3-948B-1728B52AA6E4}">
                <adec:decorative xmlns:adec="http://schemas.microsoft.com/office/drawing/2017/decorative" val="0"/>
              </a:ext>
            </a:extLst>
          </p:cNvPr>
          <p:cNvSpPr/>
          <p:nvPr/>
        </p:nvSpPr>
        <p:spPr bwMode="auto">
          <a:xfrm>
            <a:off x="1731466" y="2605892"/>
            <a:ext cx="1186323" cy="2548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sp>
        <p:nvSpPr>
          <p:cNvPr id="31" name="Rectangle 30">
            <a:extLst>
              <a:ext uri="{FF2B5EF4-FFF2-40B4-BE49-F238E27FC236}">
                <a16:creationId xmlns:a16="http://schemas.microsoft.com/office/drawing/2014/main" id="{50B5FFB0-1080-40B3-9A31-84A016944900}"/>
              </a:ext>
            </a:extLst>
          </p:cNvPr>
          <p:cNvSpPr/>
          <p:nvPr/>
        </p:nvSpPr>
        <p:spPr bwMode="auto">
          <a:xfrm>
            <a:off x="4637226"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200" dirty="0">
                <a:solidFill>
                  <a:schemeClr val="bg1"/>
                </a:solidFill>
                <a:latin typeface="+mj-lt"/>
                <a:cs typeface="Segoe UI" pitchFamily="34" charset="0"/>
              </a:rPr>
              <a:t>Online Analytical Processing (OLAP)</a:t>
            </a:r>
          </a:p>
        </p:txBody>
      </p:sp>
      <p:sp>
        <p:nvSpPr>
          <p:cNvPr id="32" name="Rectangle 31">
            <a:extLst>
              <a:ext uri="{FF2B5EF4-FFF2-40B4-BE49-F238E27FC236}">
                <a16:creationId xmlns:a16="http://schemas.microsoft.com/office/drawing/2014/main" id="{D522283C-74CB-4CE7-AB04-31EF68483300}"/>
              </a:ext>
              <a:ext uri="{C183D7F6-B498-43B3-948B-1728B52AA6E4}">
                <adec:decorative xmlns:adec="http://schemas.microsoft.com/office/drawing/2017/decorative" val="1"/>
              </a:ext>
            </a:extLst>
          </p:cNvPr>
          <p:cNvSpPr/>
          <p:nvPr/>
        </p:nvSpPr>
        <p:spPr bwMode="auto">
          <a:xfrm>
            <a:off x="4637226" y="881019"/>
            <a:ext cx="4192449" cy="3267427"/>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graphicFrame>
        <p:nvGraphicFramePr>
          <p:cNvPr id="33" name="Table 32">
            <a:extLst>
              <a:ext uri="{FF2B5EF4-FFF2-40B4-BE49-F238E27FC236}">
                <a16:creationId xmlns:a16="http://schemas.microsoft.com/office/drawing/2014/main" id="{C3B157A8-4221-47D3-9EFE-914D83EBDCEC}"/>
              </a:ext>
              <a:ext uri="{C183D7F6-B498-43B3-948B-1728B52AA6E4}">
                <adec:decorative xmlns:adec="http://schemas.microsoft.com/office/drawing/2017/decorative" val="0"/>
              </a:ext>
            </a:extLst>
          </p:cNvPr>
          <p:cNvGraphicFramePr>
            <a:graphicFrameLocks noGrp="1"/>
          </p:cNvGraphicFramePr>
          <p:nvPr/>
        </p:nvGraphicFramePr>
        <p:xfrm>
          <a:off x="4784564" y="1374268"/>
          <a:ext cx="1275148" cy="1020672"/>
        </p:xfrm>
        <a:graphic>
          <a:graphicData uri="http://schemas.openxmlformats.org/drawingml/2006/table">
            <a:tbl>
              <a:tblPr firstRow="1" bandRow="1">
                <a:tableStyleId>{5C22544A-7EE6-4342-B048-85BDC9FD1C3A}</a:tableStyleId>
              </a:tblPr>
              <a:tblGrid>
                <a:gridCol w="182164">
                  <a:extLst>
                    <a:ext uri="{9D8B030D-6E8A-4147-A177-3AD203B41FA5}">
                      <a16:colId xmlns:a16="http://schemas.microsoft.com/office/drawing/2014/main" val="1727388637"/>
                    </a:ext>
                  </a:extLst>
                </a:gridCol>
                <a:gridCol w="182164">
                  <a:extLst>
                    <a:ext uri="{9D8B030D-6E8A-4147-A177-3AD203B41FA5}">
                      <a16:colId xmlns:a16="http://schemas.microsoft.com/office/drawing/2014/main" val="2933502934"/>
                    </a:ext>
                  </a:extLst>
                </a:gridCol>
                <a:gridCol w="182164">
                  <a:extLst>
                    <a:ext uri="{9D8B030D-6E8A-4147-A177-3AD203B41FA5}">
                      <a16:colId xmlns:a16="http://schemas.microsoft.com/office/drawing/2014/main" val="3275465788"/>
                    </a:ext>
                  </a:extLst>
                </a:gridCol>
                <a:gridCol w="182164">
                  <a:extLst>
                    <a:ext uri="{9D8B030D-6E8A-4147-A177-3AD203B41FA5}">
                      <a16:colId xmlns:a16="http://schemas.microsoft.com/office/drawing/2014/main" val="942075906"/>
                    </a:ext>
                  </a:extLst>
                </a:gridCol>
                <a:gridCol w="182164">
                  <a:extLst>
                    <a:ext uri="{9D8B030D-6E8A-4147-A177-3AD203B41FA5}">
                      <a16:colId xmlns:a16="http://schemas.microsoft.com/office/drawing/2014/main" val="1462656416"/>
                    </a:ext>
                  </a:extLst>
                </a:gridCol>
                <a:gridCol w="182164">
                  <a:extLst>
                    <a:ext uri="{9D8B030D-6E8A-4147-A177-3AD203B41FA5}">
                      <a16:colId xmlns:a16="http://schemas.microsoft.com/office/drawing/2014/main" val="299907239"/>
                    </a:ext>
                  </a:extLst>
                </a:gridCol>
                <a:gridCol w="182164">
                  <a:extLst>
                    <a:ext uri="{9D8B030D-6E8A-4147-A177-3AD203B41FA5}">
                      <a16:colId xmlns:a16="http://schemas.microsoft.com/office/drawing/2014/main" val="2578400319"/>
                    </a:ext>
                  </a:extLst>
                </a:gridCol>
              </a:tblGrid>
              <a:tr h="170112">
                <a:tc>
                  <a:txBody>
                    <a:bodyPr/>
                    <a:lstStyle/>
                    <a:p>
                      <a:endParaRPr lang="en-US" sz="500" dirty="0">
                        <a:solidFill>
                          <a:schemeClr val="bg1"/>
                        </a:solidFill>
                      </a:endParaRPr>
                    </a:p>
                  </a:txBody>
                  <a:tcPr marL="54864" marR="54864" marT="34290" marB="34290">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pic>
        <p:nvPicPr>
          <p:cNvPr id="34" name="Graphic 33" descr="aggregation">
            <a:extLst>
              <a:ext uri="{FF2B5EF4-FFF2-40B4-BE49-F238E27FC236}">
                <a16:creationId xmlns:a16="http://schemas.microsoft.com/office/drawing/2014/main" id="{DAE6D733-3762-4301-B1A5-0B6AA6E10C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67712" y="1542031"/>
            <a:ext cx="685800" cy="685800"/>
          </a:xfrm>
          <a:prstGeom prst="rect">
            <a:avLst/>
          </a:prstGeom>
        </p:spPr>
      </p:pic>
      <p:sp>
        <p:nvSpPr>
          <p:cNvPr id="35" name="Cube 34" descr="OLAP cube">
            <a:extLst>
              <a:ext uri="{FF2B5EF4-FFF2-40B4-BE49-F238E27FC236}">
                <a16:creationId xmlns:a16="http://schemas.microsoft.com/office/drawing/2014/main" id="{22296B46-1AE1-4717-B8A1-82D6B300D13B}"/>
              </a:ext>
            </a:extLst>
          </p:cNvPr>
          <p:cNvSpPr/>
          <p:nvPr/>
        </p:nvSpPr>
        <p:spPr bwMode="auto">
          <a:xfrm>
            <a:off x="7761514" y="1585573"/>
            <a:ext cx="598715" cy="598715"/>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Arrow Connector 35" descr="data movement">
            <a:extLst>
              <a:ext uri="{FF2B5EF4-FFF2-40B4-BE49-F238E27FC236}">
                <a16:creationId xmlns:a16="http://schemas.microsoft.com/office/drawing/2014/main" id="{C7564599-D6BB-4CE4-A0C8-6AD6A74E9153}"/>
              </a:ext>
            </a:extLst>
          </p:cNvPr>
          <p:cNvCxnSpPr/>
          <p:nvPr/>
        </p:nvCxnSpPr>
        <p:spPr>
          <a:xfrm>
            <a:off x="6059710"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descr="data movement">
            <a:extLst>
              <a:ext uri="{FF2B5EF4-FFF2-40B4-BE49-F238E27FC236}">
                <a16:creationId xmlns:a16="http://schemas.microsoft.com/office/drawing/2014/main" id="{4CE2A205-2D37-43A5-8308-B99BC1C238DB}"/>
              </a:ext>
            </a:extLst>
          </p:cNvPr>
          <p:cNvCxnSpPr/>
          <p:nvPr/>
        </p:nvCxnSpPr>
        <p:spPr>
          <a:xfrm>
            <a:off x="7153724"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789EAF8-8676-4ABE-B4EC-01CD9A088E39}"/>
              </a:ext>
            </a:extLst>
          </p:cNvPr>
          <p:cNvSpPr txBox="1"/>
          <p:nvPr/>
        </p:nvSpPr>
        <p:spPr>
          <a:xfrm>
            <a:off x="4688193" y="2990144"/>
            <a:ext cx="3614057"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periodically loaded, aggregated and stored in a cube</a:t>
            </a:r>
          </a:p>
        </p:txBody>
      </p:sp>
      <p:sp>
        <p:nvSpPr>
          <p:cNvPr id="39" name="TextBox 38">
            <a:extLst>
              <a:ext uri="{FF2B5EF4-FFF2-40B4-BE49-F238E27FC236}">
                <a16:creationId xmlns:a16="http://schemas.microsoft.com/office/drawing/2014/main" id="{3EEB4298-AC71-4AA8-9B58-533ABF085BB2}"/>
              </a:ext>
            </a:extLst>
          </p:cNvPr>
          <p:cNvSpPr txBox="1"/>
          <p:nvPr/>
        </p:nvSpPr>
        <p:spPr>
          <a:xfrm>
            <a:off x="511629" y="3377384"/>
            <a:ext cx="3831772"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stored one transaction at a time</a:t>
            </a:r>
          </a:p>
        </p:txBody>
      </p:sp>
    </p:spTree>
    <p:extLst>
      <p:ext uri="{BB962C8B-B14F-4D97-AF65-F5344CB8AC3E}">
        <p14:creationId xmlns:p14="http://schemas.microsoft.com/office/powerpoint/2010/main" val="809933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Processing Types</a:t>
            </a:r>
          </a:p>
        </p:txBody>
      </p:sp>
      <p:grpSp>
        <p:nvGrpSpPr>
          <p:cNvPr id="4" name="Group 3">
            <a:extLst>
              <a:ext uri="{FF2B5EF4-FFF2-40B4-BE49-F238E27FC236}">
                <a16:creationId xmlns:a16="http://schemas.microsoft.com/office/drawing/2014/main" id="{B08E4BF9-8113-7B48-A915-F89C907EB9E0}"/>
              </a:ext>
            </a:extLst>
          </p:cNvPr>
          <p:cNvGrpSpPr/>
          <p:nvPr/>
        </p:nvGrpSpPr>
        <p:grpSpPr>
          <a:xfrm>
            <a:off x="320279" y="888433"/>
            <a:ext cx="8509397" cy="3254942"/>
            <a:chOff x="320279" y="888433"/>
            <a:chExt cx="8509397" cy="3254942"/>
          </a:xfrm>
        </p:grpSpPr>
        <p:sp>
          <p:nvSpPr>
            <p:cNvPr id="5" name="Rectangle 4">
              <a:extLst>
                <a:ext uri="{FF2B5EF4-FFF2-40B4-BE49-F238E27FC236}">
                  <a16:creationId xmlns:a16="http://schemas.microsoft.com/office/drawing/2014/main" id="{A8485EE7-718B-644D-9DAD-286722284D4D}"/>
                </a:ext>
                <a:ext uri="{C183D7F6-B498-43B3-948B-1728B52AA6E4}">
                  <adec:decorative xmlns:adec="http://schemas.microsoft.com/office/drawing/2017/decorative" val="1"/>
                </a:ext>
              </a:extLst>
            </p:cNvPr>
            <p:cNvSpPr/>
            <p:nvPr/>
          </p:nvSpPr>
          <p:spPr bwMode="auto">
            <a:xfrm>
              <a:off x="320279" y="888433"/>
              <a:ext cx="8509397" cy="325494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Aft>
                  <a:spcPts val="450"/>
                </a:spcAft>
              </a:pPr>
              <a:endParaRPr lang="en-US" sz="1500" dirty="0">
                <a:solidFill>
                  <a:schemeClr val="tx1"/>
                </a:solidFill>
              </a:endParaRPr>
            </a:p>
          </p:txBody>
        </p:sp>
        <p:sp>
          <p:nvSpPr>
            <p:cNvPr id="6" name="Rectangle 5">
              <a:extLst>
                <a:ext uri="{FF2B5EF4-FFF2-40B4-BE49-F238E27FC236}">
                  <a16:creationId xmlns:a16="http://schemas.microsoft.com/office/drawing/2014/main" id="{167B1021-5B48-F14D-8E67-BD42262A9A0A}"/>
                </a:ext>
                <a:ext uri="{C183D7F6-B498-43B3-948B-1728B52AA6E4}">
                  <adec:decorative xmlns:adec="http://schemas.microsoft.com/office/drawing/2017/decorative" val="1"/>
                </a:ext>
              </a:extLst>
            </p:cNvPr>
            <p:cNvSpPr/>
            <p:nvPr/>
          </p:nvSpPr>
          <p:spPr bwMode="auto">
            <a:xfrm>
              <a:off x="398355" y="973366"/>
              <a:ext cx="1983280" cy="3067692"/>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B5759FF2-0C76-D745-B853-2C72EB7272AF}"/>
                </a:ext>
              </a:extLst>
            </p:cNvPr>
            <p:cNvSpPr txBox="1"/>
            <p:nvPr/>
          </p:nvSpPr>
          <p:spPr>
            <a:xfrm>
              <a:off x="496144" y="1038087"/>
              <a:ext cx="438262"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Batch</a:t>
              </a:r>
            </a:p>
          </p:txBody>
        </p:sp>
        <p:pic>
          <p:nvPicPr>
            <p:cNvPr id="8" name="Graphic 7" descr="Icon of Stopwatch">
              <a:extLst>
                <a:ext uri="{FF2B5EF4-FFF2-40B4-BE49-F238E27FC236}">
                  <a16:creationId xmlns:a16="http://schemas.microsoft.com/office/drawing/2014/main" id="{2E4967E6-4303-8F40-8037-BB65DB499D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270263"/>
              <a:ext cx="296167" cy="296167"/>
            </a:xfrm>
            <a:prstGeom prst="rect">
              <a:avLst/>
            </a:prstGeom>
          </p:spPr>
        </p:pic>
        <p:pic>
          <p:nvPicPr>
            <p:cNvPr id="9" name="Picture 8" descr="Icons of Binary numbers">
              <a:extLst>
                <a:ext uri="{FF2B5EF4-FFF2-40B4-BE49-F238E27FC236}">
                  <a16:creationId xmlns:a16="http://schemas.microsoft.com/office/drawing/2014/main" id="{094F92ED-097D-AC4A-AC95-5EB78E4F3D29}"/>
                </a:ext>
              </a:extLst>
            </p:cNvPr>
            <p:cNvPicPr>
              <a:picLocks noChangeAspect="1"/>
            </p:cNvPicPr>
            <p:nvPr/>
          </p:nvPicPr>
          <p:blipFill>
            <a:blip r:embed="rId4"/>
            <a:stretch>
              <a:fillRect/>
            </a:stretch>
          </p:blipFill>
          <p:spPr>
            <a:xfrm>
              <a:off x="807645" y="1311806"/>
              <a:ext cx="854468" cy="250055"/>
            </a:xfrm>
            <a:prstGeom prst="rect">
              <a:avLst/>
            </a:prstGeom>
          </p:spPr>
        </p:pic>
        <p:pic>
          <p:nvPicPr>
            <p:cNvPr id="10" name="Graphic 9" descr="Icon of Stopwatch">
              <a:extLst>
                <a:ext uri="{FF2B5EF4-FFF2-40B4-BE49-F238E27FC236}">
                  <a16:creationId xmlns:a16="http://schemas.microsoft.com/office/drawing/2014/main" id="{71580F73-CDF3-BA49-936C-FF6C7CE65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611091"/>
              <a:ext cx="296167" cy="296167"/>
            </a:xfrm>
            <a:prstGeom prst="rect">
              <a:avLst/>
            </a:prstGeom>
          </p:spPr>
        </p:pic>
        <p:pic>
          <p:nvPicPr>
            <p:cNvPr id="11" name="Picture 10" descr="Icons of Binary numbers">
              <a:extLst>
                <a:ext uri="{FF2B5EF4-FFF2-40B4-BE49-F238E27FC236}">
                  <a16:creationId xmlns:a16="http://schemas.microsoft.com/office/drawing/2014/main" id="{7EE25E79-1E0F-694B-A5B6-7A68B68EDEF7}"/>
                </a:ext>
              </a:extLst>
            </p:cNvPr>
            <p:cNvPicPr>
              <a:picLocks noChangeAspect="1"/>
            </p:cNvPicPr>
            <p:nvPr/>
          </p:nvPicPr>
          <p:blipFill>
            <a:blip r:embed="rId4"/>
            <a:stretch>
              <a:fillRect/>
            </a:stretch>
          </p:blipFill>
          <p:spPr>
            <a:xfrm>
              <a:off x="807645" y="1643390"/>
              <a:ext cx="854468" cy="250055"/>
            </a:xfrm>
            <a:prstGeom prst="rect">
              <a:avLst/>
            </a:prstGeom>
          </p:spPr>
        </p:pic>
        <p:pic>
          <p:nvPicPr>
            <p:cNvPr id="12" name="Graphic 11" descr="Icon of Stopwatch">
              <a:extLst>
                <a:ext uri="{FF2B5EF4-FFF2-40B4-BE49-F238E27FC236}">
                  <a16:creationId xmlns:a16="http://schemas.microsoft.com/office/drawing/2014/main" id="{537D71D2-8722-D74D-A5CF-0DE3C62F6F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947555"/>
              <a:ext cx="296167" cy="296167"/>
            </a:xfrm>
            <a:prstGeom prst="rect">
              <a:avLst/>
            </a:prstGeom>
          </p:spPr>
        </p:pic>
        <p:pic>
          <p:nvPicPr>
            <p:cNvPr id="13" name="Picture 12" descr="Icons of Binary numbers">
              <a:extLst>
                <a:ext uri="{FF2B5EF4-FFF2-40B4-BE49-F238E27FC236}">
                  <a16:creationId xmlns:a16="http://schemas.microsoft.com/office/drawing/2014/main" id="{54A3AF4A-0387-544A-9C5A-BF811DBF1491}"/>
                </a:ext>
              </a:extLst>
            </p:cNvPr>
            <p:cNvPicPr>
              <a:picLocks noChangeAspect="1"/>
            </p:cNvPicPr>
            <p:nvPr/>
          </p:nvPicPr>
          <p:blipFill>
            <a:blip r:embed="rId4"/>
            <a:stretch>
              <a:fillRect/>
            </a:stretch>
          </p:blipFill>
          <p:spPr>
            <a:xfrm>
              <a:off x="807645" y="1970610"/>
              <a:ext cx="854468" cy="250055"/>
            </a:xfrm>
            <a:prstGeom prst="rect">
              <a:avLst/>
            </a:prstGeom>
          </p:spPr>
        </p:pic>
        <p:sp>
          <p:nvSpPr>
            <p:cNvPr id="14" name="TextBox 13">
              <a:extLst>
                <a:ext uri="{FF2B5EF4-FFF2-40B4-BE49-F238E27FC236}">
                  <a16:creationId xmlns:a16="http://schemas.microsoft.com/office/drawing/2014/main" id="{0EB29335-3748-544A-B0E6-525251AFD54F}"/>
                </a:ext>
              </a:extLst>
            </p:cNvPr>
            <p:cNvSpPr txBox="1"/>
            <p:nvPr/>
          </p:nvSpPr>
          <p:spPr>
            <a:xfrm>
              <a:off x="496145" y="2537510"/>
              <a:ext cx="794128"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Streaming</a:t>
              </a:r>
            </a:p>
          </p:txBody>
        </p:sp>
        <p:pic>
          <p:nvPicPr>
            <p:cNvPr id="15" name="Picture 14" descr="Icons of Binary numbers">
              <a:extLst>
                <a:ext uri="{FF2B5EF4-FFF2-40B4-BE49-F238E27FC236}">
                  <a16:creationId xmlns:a16="http://schemas.microsoft.com/office/drawing/2014/main" id="{D67EC27D-F9C0-9D4F-AAAB-585901321C3B}"/>
                </a:ext>
              </a:extLst>
            </p:cNvPr>
            <p:cNvPicPr>
              <a:picLocks noChangeAspect="1"/>
            </p:cNvPicPr>
            <p:nvPr/>
          </p:nvPicPr>
          <p:blipFill>
            <a:blip r:embed="rId5"/>
            <a:stretch>
              <a:fillRect/>
            </a:stretch>
          </p:blipFill>
          <p:spPr>
            <a:xfrm>
              <a:off x="500511" y="2863912"/>
              <a:ext cx="879874" cy="1071093"/>
            </a:xfrm>
            <a:prstGeom prst="rect">
              <a:avLst/>
            </a:prstGeom>
          </p:spPr>
        </p:pic>
        <p:pic>
          <p:nvPicPr>
            <p:cNvPr id="16" name="Picture 15" descr=" Database">
              <a:extLst>
                <a:ext uri="{FF2B5EF4-FFF2-40B4-BE49-F238E27FC236}">
                  <a16:creationId xmlns:a16="http://schemas.microsoft.com/office/drawing/2014/main" id="{453D999A-CA43-5947-815D-6DF3307971CC}"/>
                </a:ext>
              </a:extLst>
            </p:cNvPr>
            <p:cNvPicPr>
              <a:picLocks noChangeAspect="1"/>
            </p:cNvPicPr>
            <p:nvPr/>
          </p:nvPicPr>
          <p:blipFill>
            <a:blip r:embed="rId6"/>
            <a:stretch>
              <a:fillRect/>
            </a:stretch>
          </p:blipFill>
          <p:spPr>
            <a:xfrm>
              <a:off x="5298107" y="1632350"/>
              <a:ext cx="1370556" cy="1767108"/>
            </a:xfrm>
            <a:prstGeom prst="rect">
              <a:avLst/>
            </a:prstGeom>
          </p:spPr>
        </p:pic>
        <p:cxnSp>
          <p:nvCxnSpPr>
            <p:cNvPr id="17" name="Straight Arrow Connector 16" descr="Movement arrow">
              <a:extLst>
                <a:ext uri="{FF2B5EF4-FFF2-40B4-BE49-F238E27FC236}">
                  <a16:creationId xmlns:a16="http://schemas.microsoft.com/office/drawing/2014/main" id="{6108629C-9D43-A841-81BE-324A0D507D35}"/>
                </a:ext>
              </a:extLst>
            </p:cNvPr>
            <p:cNvCxnSpPr/>
            <p:nvPr/>
          </p:nvCxnSpPr>
          <p:spPr>
            <a:xfrm>
              <a:off x="1948543" y="1632351"/>
              <a:ext cx="3113315" cy="72985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descr="batch of data">
              <a:extLst>
                <a:ext uri="{FF2B5EF4-FFF2-40B4-BE49-F238E27FC236}">
                  <a16:creationId xmlns:a16="http://schemas.microsoft.com/office/drawing/2014/main" id="{422C815A-7636-E74F-BAE3-8F0B0BBDF1FB}"/>
                </a:ext>
              </a:extLst>
            </p:cNvPr>
            <p:cNvSpPr/>
            <p:nvPr/>
          </p:nvSpPr>
          <p:spPr bwMode="auto">
            <a:xfrm>
              <a:off x="2469801" y="1626549"/>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descr="batch of data">
              <a:extLst>
                <a:ext uri="{FF2B5EF4-FFF2-40B4-BE49-F238E27FC236}">
                  <a16:creationId xmlns:a16="http://schemas.microsoft.com/office/drawing/2014/main" id="{65CABDA4-09EA-7247-851A-DC99F80AB7AD}"/>
                </a:ext>
              </a:extLst>
            </p:cNvPr>
            <p:cNvSpPr/>
            <p:nvPr/>
          </p:nvSpPr>
          <p:spPr bwMode="auto">
            <a:xfrm>
              <a:off x="4270791" y="2071023"/>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descr="Movement arrow with streaming data">
              <a:extLst>
                <a:ext uri="{FF2B5EF4-FFF2-40B4-BE49-F238E27FC236}">
                  <a16:creationId xmlns:a16="http://schemas.microsoft.com/office/drawing/2014/main" id="{70704158-0A0D-1A45-B36D-5E69F4DA8944}"/>
                </a:ext>
              </a:extLst>
            </p:cNvPr>
            <p:cNvCxnSpPr>
              <a:cxnSpLocks/>
            </p:cNvCxnSpPr>
            <p:nvPr/>
          </p:nvCxnSpPr>
          <p:spPr>
            <a:xfrm flipV="1">
              <a:off x="1861457" y="2863912"/>
              <a:ext cx="3211286" cy="535547"/>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6866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Analytics</a:t>
            </a:r>
          </a:p>
        </p:txBody>
      </p:sp>
      <p:grpSp>
        <p:nvGrpSpPr>
          <p:cNvPr id="21" name="Group 20">
            <a:extLst>
              <a:ext uri="{FF2B5EF4-FFF2-40B4-BE49-F238E27FC236}">
                <a16:creationId xmlns:a16="http://schemas.microsoft.com/office/drawing/2014/main" id="{ABA5E33C-3F68-B04B-A979-94FAE38804AF}"/>
              </a:ext>
            </a:extLst>
          </p:cNvPr>
          <p:cNvGrpSpPr/>
          <p:nvPr/>
        </p:nvGrpSpPr>
        <p:grpSpPr>
          <a:xfrm>
            <a:off x="320279" y="879142"/>
            <a:ext cx="8509397" cy="3264233"/>
            <a:chOff x="320279" y="879142"/>
            <a:chExt cx="8509397" cy="3264233"/>
          </a:xfrm>
        </p:grpSpPr>
        <p:sp>
          <p:nvSpPr>
            <p:cNvPr id="22" name="Rectangle 21">
              <a:extLst>
                <a:ext uri="{FF2B5EF4-FFF2-40B4-BE49-F238E27FC236}">
                  <a16:creationId xmlns:a16="http://schemas.microsoft.com/office/drawing/2014/main" id="{CAECD33C-A647-B545-9283-5940D1FF366D}"/>
                </a:ext>
                <a:ext uri="{C183D7F6-B498-43B3-948B-1728B52AA6E4}">
                  <adec:decorative xmlns:adec="http://schemas.microsoft.com/office/drawing/2017/decorative" val="1"/>
                </a:ext>
              </a:extLst>
            </p:cNvPr>
            <p:cNvSpPr/>
            <p:nvPr/>
          </p:nvSpPr>
          <p:spPr bwMode="auto">
            <a:xfrm>
              <a:off x="320279" y="879142"/>
              <a:ext cx="1835093" cy="3264233"/>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pic>
          <p:nvPicPr>
            <p:cNvPr id="23" name="Graphic 22" descr="Icon of two building">
              <a:extLst>
                <a:ext uri="{FF2B5EF4-FFF2-40B4-BE49-F238E27FC236}">
                  <a16:creationId xmlns:a16="http://schemas.microsoft.com/office/drawing/2014/main" id="{DD32DCE4-A8C4-1B4B-94D0-44CE084B24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038" y="1013031"/>
              <a:ext cx="322461" cy="322461"/>
            </a:xfrm>
            <a:prstGeom prst="rect">
              <a:avLst/>
            </a:prstGeom>
            <a:effectLst/>
          </p:spPr>
        </p:pic>
        <p:sp>
          <p:nvSpPr>
            <p:cNvPr id="24" name="TextBox 23">
              <a:extLst>
                <a:ext uri="{FF2B5EF4-FFF2-40B4-BE49-F238E27FC236}">
                  <a16:creationId xmlns:a16="http://schemas.microsoft.com/office/drawing/2014/main" id="{8E3110C6-D8D8-344A-8ECF-8C6149877259}"/>
                </a:ext>
              </a:extLst>
            </p:cNvPr>
            <p:cNvSpPr txBox="1"/>
            <p:nvPr/>
          </p:nvSpPr>
          <p:spPr>
            <a:xfrm>
              <a:off x="457038" y="1378552"/>
              <a:ext cx="1570011" cy="438582"/>
            </a:xfrm>
            <a:prstGeom prst="rect">
              <a:avLst/>
            </a:prstGeom>
            <a:noFill/>
          </p:spPr>
          <p:txBody>
            <a:bodyPr wrap="square" lIns="0" tIns="0" rIns="0" bIns="0" rtlCol="0" anchor="t">
              <a:spAutoFit/>
            </a:bodyPr>
            <a:lstStyle/>
            <a:p>
              <a:pPr algn="l"/>
              <a:r>
                <a:rPr lang="en-US" sz="1200" dirty="0">
                  <a:latin typeface="+mj-lt"/>
                  <a:cs typeface="Segoe UI Semibold"/>
                </a:rPr>
                <a:t>On-premises data</a:t>
              </a:r>
            </a:p>
            <a:p>
              <a:pPr algn="l"/>
              <a:r>
                <a:rPr lang="en-US" sz="825" dirty="0">
                  <a:cs typeface="Segoe UI Semibold"/>
                </a:rPr>
                <a:t>SQL Server, Oracle,</a:t>
              </a:r>
              <a:br>
                <a:rPr lang="en-US" sz="825" dirty="0">
                  <a:cs typeface="Segoe UI Semibold"/>
                </a:rPr>
              </a:br>
              <a:r>
                <a:rPr lang="en-US" sz="825" dirty="0">
                  <a:cs typeface="Segoe UI Semibold"/>
                </a:rPr>
                <a:t>fileshares, SAP</a:t>
              </a:r>
            </a:p>
          </p:txBody>
        </p:sp>
        <p:pic>
          <p:nvPicPr>
            <p:cNvPr id="25" name="Graphic 24" descr="Icon of a cloud">
              <a:extLst>
                <a:ext uri="{FF2B5EF4-FFF2-40B4-BE49-F238E27FC236}">
                  <a16:creationId xmlns:a16="http://schemas.microsoft.com/office/drawing/2014/main" id="{7CD79B03-0037-D540-807B-64D56EC82C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038" y="2267742"/>
              <a:ext cx="343062" cy="343062"/>
            </a:xfrm>
            <a:prstGeom prst="rect">
              <a:avLst/>
            </a:prstGeom>
            <a:effectLst/>
          </p:spPr>
        </p:pic>
        <p:sp>
          <p:nvSpPr>
            <p:cNvPr id="26" name="TextBox 25">
              <a:extLst>
                <a:ext uri="{FF2B5EF4-FFF2-40B4-BE49-F238E27FC236}">
                  <a16:creationId xmlns:a16="http://schemas.microsoft.com/office/drawing/2014/main" id="{DF63E549-C401-B148-82C8-1FA118E7F9F6}"/>
                </a:ext>
              </a:extLst>
            </p:cNvPr>
            <p:cNvSpPr txBox="1"/>
            <p:nvPr/>
          </p:nvSpPr>
          <p:spPr>
            <a:xfrm>
              <a:off x="457038" y="259259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Cloud data</a:t>
              </a:r>
            </a:p>
            <a:p>
              <a:r>
                <a:rPr lang="en-US" sz="825" dirty="0">
                  <a:cs typeface="Segoe UI Semibold"/>
                </a:rPr>
                <a:t>Azure, AWS, GCP</a:t>
              </a:r>
            </a:p>
          </p:txBody>
        </p:sp>
        <p:pic>
          <p:nvPicPr>
            <p:cNvPr id="27" name="Graphic 26" descr="Icon of binary numbers">
              <a:extLst>
                <a:ext uri="{FF2B5EF4-FFF2-40B4-BE49-F238E27FC236}">
                  <a16:creationId xmlns:a16="http://schemas.microsoft.com/office/drawing/2014/main" id="{86D55734-8B29-FB4C-B623-ACA5D01E09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038" y="3366365"/>
              <a:ext cx="293056" cy="293056"/>
            </a:xfrm>
            <a:prstGeom prst="rect">
              <a:avLst/>
            </a:prstGeom>
          </p:spPr>
        </p:pic>
        <p:sp>
          <p:nvSpPr>
            <p:cNvPr id="28" name="TextBox 27">
              <a:extLst>
                <a:ext uri="{FF2B5EF4-FFF2-40B4-BE49-F238E27FC236}">
                  <a16:creationId xmlns:a16="http://schemas.microsoft.com/office/drawing/2014/main" id="{6406F78E-1DE8-E843-AD10-DC1F26DEAA91}"/>
                </a:ext>
              </a:extLst>
            </p:cNvPr>
            <p:cNvSpPr txBox="1"/>
            <p:nvPr/>
          </p:nvSpPr>
          <p:spPr>
            <a:xfrm>
              <a:off x="457038" y="367121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SaaS data</a:t>
              </a:r>
            </a:p>
            <a:p>
              <a:r>
                <a:rPr lang="en-US" sz="825" dirty="0">
                  <a:cs typeface="Segoe UI Semibold"/>
                </a:rPr>
                <a:t>Salesforce, Dynamics </a:t>
              </a:r>
            </a:p>
          </p:txBody>
        </p:sp>
        <p:sp>
          <p:nvSpPr>
            <p:cNvPr id="29" name="Right Brace 28" descr="Closed curly bracket which has On-premises  data, Cloud data and SaaS data in its scope">
              <a:extLst>
                <a:ext uri="{FF2B5EF4-FFF2-40B4-BE49-F238E27FC236}">
                  <a16:creationId xmlns:a16="http://schemas.microsoft.com/office/drawing/2014/main" id="{EA559827-5909-924A-B79C-A66FB1EF9C50}"/>
                </a:ext>
                <a:ext uri="{C183D7F6-B498-43B3-948B-1728B52AA6E4}">
                  <adec:decorative xmlns:adec="http://schemas.microsoft.com/office/drawing/2017/decorative" val="0"/>
                </a:ext>
              </a:extLst>
            </p:cNvPr>
            <p:cNvSpPr/>
            <p:nvPr/>
          </p:nvSpPr>
          <p:spPr>
            <a:xfrm>
              <a:off x="2260793" y="879142"/>
              <a:ext cx="256013" cy="3264233"/>
            </a:xfrm>
            <a:prstGeom prst="rightBrace">
              <a:avLst>
                <a:gd name="adj1" fmla="val 56504"/>
                <a:gd name="adj2" fmla="val 36253"/>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cxnSp>
          <p:nvCxnSpPr>
            <p:cNvPr id="30" name="Straight Connector 29">
              <a:extLst>
                <a:ext uri="{FF2B5EF4-FFF2-40B4-BE49-F238E27FC236}">
                  <a16:creationId xmlns:a16="http://schemas.microsoft.com/office/drawing/2014/main" id="{28352279-38AB-7A44-84EA-B54D9A61CA7B}"/>
                </a:ext>
                <a:ext uri="{C183D7F6-B498-43B3-948B-1728B52AA6E4}">
                  <adec:decorative xmlns:adec="http://schemas.microsoft.com/office/drawing/2017/decorative" val="1"/>
                </a:ext>
              </a:extLst>
            </p:cNvPr>
            <p:cNvCxnSpPr>
              <a:cxnSpLocks/>
            </p:cNvCxnSpPr>
            <p:nvPr/>
          </p:nvCxnSpPr>
          <p:spPr>
            <a:xfrm flipV="1">
              <a:off x="2516806" y="2063504"/>
              <a:ext cx="4681805" cy="0"/>
            </a:xfrm>
            <a:prstGeom prst="line">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8A66857-B805-494B-96A3-69999A179631}"/>
                </a:ext>
              </a:extLst>
            </p:cNvPr>
            <p:cNvSpPr/>
            <p:nvPr/>
          </p:nvSpPr>
          <p:spPr bwMode="auto">
            <a:xfrm>
              <a:off x="2619913" y="1445343"/>
              <a:ext cx="1271900" cy="123895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ingestion</a:t>
              </a:r>
            </a:p>
          </p:txBody>
        </p:sp>
        <p:pic>
          <p:nvPicPr>
            <p:cNvPr id="32" name="Graphic 31" descr="Icon of Data Factory">
              <a:extLst>
                <a:ext uri="{FF2B5EF4-FFF2-40B4-BE49-F238E27FC236}">
                  <a16:creationId xmlns:a16="http://schemas.microsoft.com/office/drawing/2014/main" id="{729E095D-5283-B04B-AA20-DD5B6C78B2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8614" y="1911146"/>
              <a:ext cx="497816" cy="508797"/>
            </a:xfrm>
            <a:prstGeom prst="rect">
              <a:avLst/>
            </a:prstGeom>
          </p:spPr>
        </p:pic>
        <p:sp>
          <p:nvSpPr>
            <p:cNvPr id="33" name="Rectangle 32">
              <a:extLst>
                <a:ext uri="{FF2B5EF4-FFF2-40B4-BE49-F238E27FC236}">
                  <a16:creationId xmlns:a16="http://schemas.microsoft.com/office/drawing/2014/main" id="{EEE76342-7DA1-BA4A-90D6-36855B0CFDF2}"/>
                </a:ext>
              </a:extLst>
            </p:cNvPr>
            <p:cNvSpPr/>
            <p:nvPr/>
          </p:nvSpPr>
          <p:spPr bwMode="auto">
            <a:xfrm>
              <a:off x="3989732" y="1445372"/>
              <a:ext cx="1741140" cy="123760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storage</a:t>
              </a:r>
            </a:p>
          </p:txBody>
        </p:sp>
        <p:pic>
          <p:nvPicPr>
            <p:cNvPr id="34" name="Picture 33" descr="Data Warehouse">
              <a:extLst>
                <a:ext uri="{FF2B5EF4-FFF2-40B4-BE49-F238E27FC236}">
                  <a16:creationId xmlns:a16="http://schemas.microsoft.com/office/drawing/2014/main" id="{50E7376F-BD28-124E-B02A-9CD5B79DC157}"/>
                </a:ext>
              </a:extLst>
            </p:cNvPr>
            <p:cNvPicPr>
              <a:picLocks noChangeAspect="1"/>
            </p:cNvPicPr>
            <p:nvPr/>
          </p:nvPicPr>
          <p:blipFill>
            <a:blip r:embed="rId10"/>
            <a:stretch>
              <a:fillRect/>
            </a:stretch>
          </p:blipFill>
          <p:spPr>
            <a:xfrm>
              <a:off x="4194412" y="1862501"/>
              <a:ext cx="603200" cy="606088"/>
            </a:xfrm>
            <a:prstGeom prst="rect">
              <a:avLst/>
            </a:prstGeom>
          </p:spPr>
        </p:pic>
        <p:pic>
          <p:nvPicPr>
            <p:cNvPr id="35" name="Picture 2" descr="Icon of server storage device">
              <a:extLst>
                <a:ext uri="{FF2B5EF4-FFF2-40B4-BE49-F238E27FC236}">
                  <a16:creationId xmlns:a16="http://schemas.microsoft.com/office/drawing/2014/main" id="{6C7B42A7-0D76-1F41-ABE7-CF4A4D4A3FE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5082467" y="1905572"/>
              <a:ext cx="470039" cy="51994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CFBEC6AC-3DDF-944C-AE6B-3D7B683E9E82}"/>
                </a:ext>
              </a:extLst>
            </p:cNvPr>
            <p:cNvSpPr/>
            <p:nvPr/>
          </p:nvSpPr>
          <p:spPr bwMode="auto">
            <a:xfrm>
              <a:off x="5828792" y="1444030"/>
              <a:ext cx="1271900"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processing</a:t>
              </a:r>
            </a:p>
          </p:txBody>
        </p:sp>
        <p:pic>
          <p:nvPicPr>
            <p:cNvPr id="37" name="Picture 36" descr="Icon of three gears">
              <a:extLst>
                <a:ext uri="{FF2B5EF4-FFF2-40B4-BE49-F238E27FC236}">
                  <a16:creationId xmlns:a16="http://schemas.microsoft.com/office/drawing/2014/main" id="{A367114C-3CEB-634C-8081-8DF8C45BDA53}"/>
                </a:ext>
              </a:extLst>
            </p:cNvPr>
            <p:cNvPicPr>
              <a:picLocks noChangeAspect="1"/>
            </p:cNvPicPr>
            <p:nvPr/>
          </p:nvPicPr>
          <p:blipFill>
            <a:blip r:embed="rId12"/>
            <a:stretch>
              <a:fillRect/>
            </a:stretch>
          </p:blipFill>
          <p:spPr>
            <a:xfrm>
              <a:off x="6195459" y="1900923"/>
              <a:ext cx="517823" cy="529244"/>
            </a:xfrm>
            <a:prstGeom prst="rect">
              <a:avLst/>
            </a:prstGeom>
          </p:spPr>
        </p:pic>
        <p:sp>
          <p:nvSpPr>
            <p:cNvPr id="38" name="Rectangle 37">
              <a:extLst>
                <a:ext uri="{FF2B5EF4-FFF2-40B4-BE49-F238E27FC236}">
                  <a16:creationId xmlns:a16="http://schemas.microsoft.com/office/drawing/2014/main" id="{2EE859FB-01E6-C442-A3CC-45A474F3C080}"/>
                </a:ext>
              </a:extLst>
            </p:cNvPr>
            <p:cNvSpPr/>
            <p:nvPr/>
          </p:nvSpPr>
          <p:spPr bwMode="auto">
            <a:xfrm>
              <a:off x="7198611" y="1444030"/>
              <a:ext cx="1631065"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visualization</a:t>
              </a:r>
            </a:p>
          </p:txBody>
        </p:sp>
        <p:pic>
          <p:nvPicPr>
            <p:cNvPr id="39" name="Picture 38" descr="Code">
              <a:extLst>
                <a:ext uri="{FF2B5EF4-FFF2-40B4-BE49-F238E27FC236}">
                  <a16:creationId xmlns:a16="http://schemas.microsoft.com/office/drawing/2014/main" id="{ADE84BE9-9BCA-5943-BC70-252244F66EC4}"/>
                </a:ext>
              </a:extLst>
            </p:cNvPr>
            <p:cNvPicPr>
              <a:picLocks noChangeAspect="1"/>
            </p:cNvPicPr>
            <p:nvPr/>
          </p:nvPicPr>
          <p:blipFill>
            <a:blip r:embed="rId13"/>
            <a:stretch>
              <a:fillRect/>
            </a:stretch>
          </p:blipFill>
          <p:spPr>
            <a:xfrm>
              <a:off x="7734122" y="1922194"/>
              <a:ext cx="560040" cy="486701"/>
            </a:xfrm>
            <a:prstGeom prst="rect">
              <a:avLst/>
            </a:prstGeom>
          </p:spPr>
        </p:pic>
      </p:grpSp>
    </p:spTree>
    <p:extLst>
      <p:ext uri="{BB962C8B-B14F-4D97-AF65-F5344CB8AC3E}">
        <p14:creationId xmlns:p14="http://schemas.microsoft.com/office/powerpoint/2010/main" val="2158910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1519416"/>
            <a:ext cx="4133054" cy="2862083"/>
          </a:xfrm>
        </p:spPr>
        <p:txBody>
          <a:bodyPr/>
          <a:lstStyle/>
          <a:p>
            <a:r>
              <a:rPr lang="en-US" dirty="0"/>
              <a:t>Based in Nashville, TN, US</a:t>
            </a:r>
          </a:p>
          <a:p>
            <a:pPr lvl="1"/>
            <a:r>
              <a:rPr lang="en-US" dirty="0"/>
              <a:t>Central time zone</a:t>
            </a:r>
          </a:p>
          <a:p>
            <a:r>
              <a:rPr lang="en-US" dirty="0"/>
              <a:t>MCT, MVP</a:t>
            </a:r>
          </a:p>
          <a:p>
            <a:r>
              <a:rPr lang="en-US" dirty="0"/>
              <a:t>Twitter: </a:t>
            </a:r>
            <a:r>
              <a:rPr lang="en-US" b="1" dirty="0">
                <a:solidFill>
                  <a:srgbClr val="0070C0"/>
                </a:solidFill>
              </a:rPr>
              <a:t>@TechTrainerTim</a:t>
            </a:r>
          </a:p>
          <a:p>
            <a:r>
              <a:rPr lang="en-US" dirty="0"/>
              <a:t>Badge: </a:t>
            </a:r>
            <a:r>
              <a:rPr lang="en-US" b="1" dirty="0">
                <a:solidFill>
                  <a:srgbClr val="0070C0"/>
                </a:solidFill>
              </a:rPr>
              <a:t>TechTrainerTim.com</a:t>
            </a:r>
          </a:p>
        </p:txBody>
      </p:sp>
      <p:pic>
        <p:nvPicPr>
          <p:cNvPr id="6" name="Picture 5">
            <a:extLst>
              <a:ext uri="{FF2B5EF4-FFF2-40B4-BE49-F238E27FC236}">
                <a16:creationId xmlns:a16="http://schemas.microsoft.com/office/drawing/2014/main" id="{CF436B25-65F8-44BF-8D8B-5573BA73B811}"/>
              </a:ext>
            </a:extLst>
          </p:cNvPr>
          <p:cNvPicPr>
            <a:picLocks noChangeAspect="1"/>
          </p:cNvPicPr>
          <p:nvPr/>
        </p:nvPicPr>
        <p:blipFill>
          <a:blip r:embed="rId2"/>
          <a:stretch>
            <a:fillRect/>
          </a:stretch>
        </p:blipFill>
        <p:spPr>
          <a:xfrm>
            <a:off x="5376094" y="1418201"/>
            <a:ext cx="3358581" cy="2581564"/>
          </a:xfrm>
          <a:prstGeom prst="rect">
            <a:avLst/>
          </a:prstGeom>
          <a:ln w="25400">
            <a:solidFill>
              <a:schemeClr val="tx1"/>
            </a:solidFill>
          </a:ln>
        </p:spPr>
      </p:pic>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56" y="1418201"/>
            <a:ext cx="828675" cy="13811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3CAA9B6-C874-4452-8135-4BCA3CDC19F4}"/>
              </a:ext>
            </a:extLst>
          </p:cNvPr>
          <p:cNvPicPr>
            <a:picLocks noChangeAspect="1"/>
          </p:cNvPicPr>
          <p:nvPr/>
        </p:nvPicPr>
        <p:blipFill>
          <a:blip r:embed="rId4"/>
          <a:stretch>
            <a:fillRect/>
          </a:stretch>
        </p:blipFill>
        <p:spPr>
          <a:xfrm>
            <a:off x="93309" y="2870524"/>
            <a:ext cx="974567" cy="974567"/>
          </a:xfrm>
          <a:prstGeom prst="rect">
            <a:avLst/>
          </a:prstGeom>
        </p:spPr>
      </p:pic>
    </p:spTree>
    <p:extLst>
      <p:ext uri="{BB962C8B-B14F-4D97-AF65-F5344CB8AC3E}">
        <p14:creationId xmlns:p14="http://schemas.microsoft.com/office/powerpoint/2010/main" val="3651262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A56E0-6DB5-CE48-B722-7D565B33D5C9}"/>
              </a:ext>
            </a:extLst>
          </p:cNvPr>
          <p:cNvSpPr>
            <a:spLocks noGrp="1"/>
          </p:cNvSpPr>
          <p:nvPr>
            <p:ph type="title"/>
          </p:nvPr>
        </p:nvSpPr>
        <p:spPr/>
        <p:txBody>
          <a:bodyPr/>
          <a:lstStyle/>
          <a:p>
            <a:r>
              <a:rPr lang="en-US" dirty="0"/>
              <a:t>Query Tools</a:t>
            </a:r>
          </a:p>
        </p:txBody>
      </p:sp>
      <p:sp>
        <p:nvSpPr>
          <p:cNvPr id="3" name="Content Placeholder 2">
            <a:extLst>
              <a:ext uri="{FF2B5EF4-FFF2-40B4-BE49-F238E27FC236}">
                <a16:creationId xmlns:a16="http://schemas.microsoft.com/office/drawing/2014/main" id="{B34C4699-6DA7-9048-BDD5-8C2B68E283F7}"/>
              </a:ext>
            </a:extLst>
          </p:cNvPr>
          <p:cNvSpPr>
            <a:spLocks noGrp="1"/>
          </p:cNvSpPr>
          <p:nvPr>
            <p:ph idx="1"/>
          </p:nvPr>
        </p:nvSpPr>
        <p:spPr/>
        <p:txBody>
          <a:bodyPr/>
          <a:lstStyle/>
          <a:p>
            <a:r>
              <a:rPr lang="en-US" dirty="0"/>
              <a:t>Azure Portal</a:t>
            </a:r>
          </a:p>
          <a:p>
            <a:r>
              <a:rPr lang="en-US" dirty="0"/>
              <a:t>Azure Storage Explorer</a:t>
            </a:r>
          </a:p>
          <a:p>
            <a:r>
              <a:rPr lang="en-US" dirty="0"/>
              <a:t>Azure Data Studio</a:t>
            </a:r>
          </a:p>
          <a:p>
            <a:r>
              <a:rPr lang="en-US" dirty="0"/>
              <a:t>Visual Studio Code</a:t>
            </a:r>
          </a:p>
          <a:p>
            <a:r>
              <a:rPr lang="en-US" dirty="0"/>
              <a:t>SQL Server Management Studio</a:t>
            </a:r>
          </a:p>
          <a:p>
            <a:r>
              <a:rPr lang="en-US" dirty="0"/>
              <a:t>PowerShell</a:t>
            </a:r>
          </a:p>
          <a:p>
            <a:r>
              <a:rPr lang="en-US" dirty="0"/>
              <a:t>Azure CLI</a:t>
            </a:r>
          </a:p>
          <a:p>
            <a:r>
              <a:rPr lang="en-US" dirty="0"/>
              <a:t>MySQL Workbench</a:t>
            </a:r>
          </a:p>
        </p:txBody>
      </p:sp>
    </p:spTree>
    <p:extLst>
      <p:ext uri="{BB962C8B-B14F-4D97-AF65-F5344CB8AC3E}">
        <p14:creationId xmlns:p14="http://schemas.microsoft.com/office/powerpoint/2010/main" val="29870783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Non-Relational Data</a:t>
            </a:r>
          </a:p>
        </p:txBody>
      </p:sp>
    </p:spTree>
    <p:extLst>
      <p:ext uri="{BB962C8B-B14F-4D97-AF65-F5344CB8AC3E}">
        <p14:creationId xmlns:p14="http://schemas.microsoft.com/office/powerpoint/2010/main" val="2330690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Non-Relational Data Characteristics</a:t>
            </a:r>
          </a:p>
        </p:txBody>
      </p:sp>
      <p:grpSp>
        <p:nvGrpSpPr>
          <p:cNvPr id="4" name="Group 3">
            <a:extLst>
              <a:ext uri="{FF2B5EF4-FFF2-40B4-BE49-F238E27FC236}">
                <a16:creationId xmlns:a16="http://schemas.microsoft.com/office/drawing/2014/main" id="{087BA705-CDA9-3240-9534-C75F2ABAA6E7}"/>
              </a:ext>
            </a:extLst>
          </p:cNvPr>
          <p:cNvGrpSpPr/>
          <p:nvPr/>
        </p:nvGrpSpPr>
        <p:grpSpPr>
          <a:xfrm>
            <a:off x="325755" y="1150028"/>
            <a:ext cx="8505952" cy="2977256"/>
            <a:chOff x="325755" y="1150028"/>
            <a:chExt cx="8505952" cy="2977256"/>
          </a:xfrm>
        </p:grpSpPr>
        <p:sp>
          <p:nvSpPr>
            <p:cNvPr id="5" name="TextBox 4">
              <a:extLst>
                <a:ext uri="{FF2B5EF4-FFF2-40B4-BE49-F238E27FC236}">
                  <a16:creationId xmlns:a16="http://schemas.microsoft.com/office/drawing/2014/main" id="{0CEA9ED2-7FE4-5441-9BC6-E05629A439C3}"/>
                </a:ext>
                <a:ext uri="{C183D7F6-B498-43B3-948B-1728B52AA6E4}">
                  <adec:decorative xmlns:adec="http://schemas.microsoft.com/office/drawing/2017/decorative" val="0"/>
                </a:ext>
              </a:extLst>
            </p:cNvPr>
            <p:cNvSpPr txBox="1"/>
            <p:nvPr/>
          </p:nvSpPr>
          <p:spPr>
            <a:xfrm>
              <a:off x="328613" y="1150028"/>
              <a:ext cx="8503094" cy="1925012"/>
            </a:xfrm>
            <a:prstGeom prst="rect">
              <a:avLst/>
            </a:prstGeom>
            <a:solidFill>
              <a:schemeClr val="bg1">
                <a:lumMod val="95000"/>
              </a:schemeClr>
            </a:solidFill>
            <a:ln w="19050">
              <a:noFill/>
            </a:ln>
          </p:spPr>
          <p:txBody>
            <a:bodyPr wrap="square" lIns="102870" tIns="68580" rIns="102870" bIns="68580">
              <a:noAutofit/>
            </a:bodyPr>
            <a:lstStyle/>
            <a:p>
              <a:r>
                <a:rPr lang="en-US" sz="1050" dirty="0">
                  <a:latin typeface="Consolas" panose="020B0609020204030204" pitchFamily="49" charset="0"/>
                </a:rPr>
                <a:t>## Customer 1 ID: 1 </a:t>
              </a:r>
            </a:p>
            <a:p>
              <a:r>
                <a:rPr lang="en-US" sz="1050" dirty="0">
                  <a:latin typeface="Consolas" panose="020B0609020204030204" pitchFamily="49" charset="0"/>
                </a:rPr>
                <a:t>Name: Mark Hanson </a:t>
              </a:r>
            </a:p>
            <a:p>
              <a:r>
                <a:rPr lang="en-US" sz="1050" dirty="0">
                  <a:latin typeface="Consolas" panose="020B0609020204030204" pitchFamily="49" charset="0"/>
                </a:rPr>
                <a:t>Telephone: [ Home: 1-999-9999999, Business: 1-888-8888888, Cell: 1-777- 7777777 ] </a:t>
              </a:r>
            </a:p>
            <a:p>
              <a:r>
                <a:rPr lang="en-US" sz="1050" dirty="0">
                  <a:latin typeface="Consolas" panose="020B0609020204030204" pitchFamily="49" charset="0"/>
                </a:rPr>
                <a:t>Address: [ Home: 121 Main Street, Some City, NY, 10110, </a:t>
              </a:r>
            </a:p>
            <a:p>
              <a:r>
                <a:rPr lang="en-US" sz="1050" dirty="0">
                  <a:latin typeface="Consolas" panose="020B0609020204030204" pitchFamily="49" charset="0"/>
                </a:rPr>
                <a:t>           Business: 87 Big Building, Some City, NY, 10111 ] </a:t>
              </a:r>
            </a:p>
            <a:p>
              <a:r>
                <a:rPr lang="en-US" sz="1050" dirty="0">
                  <a:latin typeface="Consolas" panose="020B0609020204030204" pitchFamily="49" charset="0"/>
                </a:rPr>
                <a:t>## Customer 2 ID: 2 </a:t>
              </a:r>
            </a:p>
            <a:p>
              <a:r>
                <a:rPr lang="en-US" sz="1050" dirty="0">
                  <a:latin typeface="Consolas" panose="020B0609020204030204" pitchFamily="49" charset="0"/>
                </a:rPr>
                <a:t>Title: Mr </a:t>
              </a:r>
            </a:p>
            <a:p>
              <a:r>
                <a:rPr lang="en-US" sz="1050" dirty="0">
                  <a:latin typeface="Consolas" panose="020B0609020204030204" pitchFamily="49" charset="0"/>
                </a:rPr>
                <a:t>Name: Jeff Hay </a:t>
              </a:r>
            </a:p>
            <a:p>
              <a:r>
                <a:rPr lang="en-US" sz="1050" dirty="0">
                  <a:latin typeface="Consolas" panose="020B0609020204030204" pitchFamily="49" charset="0"/>
                </a:rPr>
                <a:t>Telephone: [ Home: 0044-1999-333333, Mobile: 0044-17545-444444 ] </a:t>
              </a:r>
            </a:p>
            <a:p>
              <a:r>
                <a:rPr lang="en-US" sz="1050" dirty="0">
                  <a:latin typeface="Consolas" panose="020B0609020204030204" pitchFamily="49" charset="0"/>
                </a:rPr>
                <a:t>Address: [ UK: 86 High Street, Some Town, A County, GL8888, UK, </a:t>
              </a:r>
            </a:p>
            <a:p>
              <a:r>
                <a:rPr lang="en-US" sz="1050" dirty="0">
                  <a:latin typeface="Consolas" panose="020B0609020204030204" pitchFamily="49" charset="0"/>
                </a:rPr>
                <a:t>           US: 777 7th Street, Another City, CA, 90111 ] </a:t>
              </a:r>
              <a:endParaRPr lang="en-US" sz="1200" dirty="0">
                <a:latin typeface="Consolas" panose="020B0609020204030204" pitchFamily="49" charset="0"/>
              </a:endParaRPr>
            </a:p>
          </p:txBody>
        </p:sp>
        <p:sp>
          <p:nvSpPr>
            <p:cNvPr id="6" name="TextBox 5">
              <a:extLst>
                <a:ext uri="{FF2B5EF4-FFF2-40B4-BE49-F238E27FC236}">
                  <a16:creationId xmlns:a16="http://schemas.microsoft.com/office/drawing/2014/main" id="{0E2EC55C-14A7-4F4A-9BE1-DECED4A63A61}"/>
                </a:ext>
              </a:extLst>
            </p:cNvPr>
            <p:cNvSpPr txBox="1"/>
            <p:nvPr/>
          </p:nvSpPr>
          <p:spPr>
            <a:xfrm>
              <a:off x="325755" y="3178278"/>
              <a:ext cx="8505952" cy="949006"/>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Non-relational collections can have: </a:t>
              </a:r>
            </a:p>
          </p:txBody>
        </p:sp>
        <p:sp>
          <p:nvSpPr>
            <p:cNvPr id="7" name="Freeform: Shape 8">
              <a:extLst>
                <a:ext uri="{FF2B5EF4-FFF2-40B4-BE49-F238E27FC236}">
                  <a16:creationId xmlns:a16="http://schemas.microsoft.com/office/drawing/2014/main" id="{C1538FC0-7CB7-734C-B450-A3DC894931ED}"/>
                </a:ext>
              </a:extLst>
            </p:cNvPr>
            <p:cNvSpPr/>
            <p:nvPr/>
          </p:nvSpPr>
          <p:spPr>
            <a:xfrm>
              <a:off x="421739" y="3546987"/>
              <a:ext cx="3106301"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Multiple entities in the same collection or container with different fields</a:t>
              </a:r>
            </a:p>
          </p:txBody>
        </p:sp>
        <p:sp>
          <p:nvSpPr>
            <p:cNvPr id="8" name="Freeform: Shape 10">
              <a:extLst>
                <a:ext uri="{FF2B5EF4-FFF2-40B4-BE49-F238E27FC236}">
                  <a16:creationId xmlns:a16="http://schemas.microsoft.com/office/drawing/2014/main" id="{45FCE50E-57E0-0D48-92B4-C249FA4567B5}"/>
                </a:ext>
              </a:extLst>
            </p:cNvPr>
            <p:cNvSpPr/>
            <p:nvPr/>
          </p:nvSpPr>
          <p:spPr>
            <a:xfrm>
              <a:off x="3630331" y="3546987"/>
              <a:ext cx="1896803"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Have a different, </a:t>
              </a:r>
              <a:br>
                <a:rPr lang="en-US" sz="1050" dirty="0">
                  <a:solidFill>
                    <a:schemeClr val="tx1"/>
                  </a:solidFill>
                </a:rPr>
              </a:br>
              <a:r>
                <a:rPr lang="en-US" sz="1050" dirty="0">
                  <a:solidFill>
                    <a:schemeClr val="tx1"/>
                  </a:solidFill>
                </a:rPr>
                <a:t>non-tabular schema</a:t>
              </a:r>
            </a:p>
          </p:txBody>
        </p:sp>
        <p:sp>
          <p:nvSpPr>
            <p:cNvPr id="9" name="Freeform: Shape 12">
              <a:extLst>
                <a:ext uri="{FF2B5EF4-FFF2-40B4-BE49-F238E27FC236}">
                  <a16:creationId xmlns:a16="http://schemas.microsoft.com/office/drawing/2014/main" id="{17D236D9-C56C-0747-8D1F-3C7F50C0212C}"/>
                </a:ext>
              </a:extLst>
            </p:cNvPr>
            <p:cNvSpPr/>
            <p:nvPr/>
          </p:nvSpPr>
          <p:spPr>
            <a:xfrm>
              <a:off x="5629424" y="3546987"/>
              <a:ext cx="3106299"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Are often defined by labeling each field with the name it represents</a:t>
              </a:r>
            </a:p>
          </p:txBody>
        </p:sp>
      </p:grpSp>
    </p:spTree>
    <p:extLst>
      <p:ext uri="{BB962C8B-B14F-4D97-AF65-F5344CB8AC3E}">
        <p14:creationId xmlns:p14="http://schemas.microsoft.com/office/powerpoint/2010/main" val="1855378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84B9B-FF30-BF45-9C0F-A9B7381F2BEA}"/>
              </a:ext>
            </a:extLst>
          </p:cNvPr>
          <p:cNvSpPr>
            <a:spLocks noGrp="1"/>
          </p:cNvSpPr>
          <p:nvPr>
            <p:ph type="title"/>
          </p:nvPr>
        </p:nvSpPr>
        <p:spPr/>
        <p:txBody>
          <a:bodyPr/>
          <a:lstStyle/>
          <a:p>
            <a:r>
              <a:rPr lang="en-US" dirty="0"/>
              <a:t>CAP Theorem</a:t>
            </a:r>
          </a:p>
        </p:txBody>
      </p:sp>
      <p:pic>
        <p:nvPicPr>
          <p:cNvPr id="4" name="Picture 3">
            <a:extLst>
              <a:ext uri="{FF2B5EF4-FFF2-40B4-BE49-F238E27FC236}">
                <a16:creationId xmlns:a16="http://schemas.microsoft.com/office/drawing/2014/main" id="{70D80507-BEE7-F34D-9229-583A3A2AF875}"/>
              </a:ext>
            </a:extLst>
          </p:cNvPr>
          <p:cNvPicPr>
            <a:picLocks noChangeAspect="1"/>
          </p:cNvPicPr>
          <p:nvPr/>
        </p:nvPicPr>
        <p:blipFill>
          <a:blip r:embed="rId2"/>
          <a:stretch>
            <a:fillRect/>
          </a:stretch>
        </p:blipFill>
        <p:spPr>
          <a:xfrm>
            <a:off x="948128" y="733030"/>
            <a:ext cx="7247744" cy="3823306"/>
          </a:xfrm>
          <a:prstGeom prst="rect">
            <a:avLst/>
          </a:prstGeom>
        </p:spPr>
      </p:pic>
    </p:spTree>
    <p:extLst>
      <p:ext uri="{BB962C8B-B14F-4D97-AF65-F5344CB8AC3E}">
        <p14:creationId xmlns:p14="http://schemas.microsoft.com/office/powerpoint/2010/main" val="175559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Blob Storage</a:t>
            </a:r>
          </a:p>
        </p:txBody>
      </p:sp>
      <p:grpSp>
        <p:nvGrpSpPr>
          <p:cNvPr id="3" name="Group 2">
            <a:extLst>
              <a:ext uri="{FF2B5EF4-FFF2-40B4-BE49-F238E27FC236}">
                <a16:creationId xmlns:a16="http://schemas.microsoft.com/office/drawing/2014/main" id="{7898EC01-5946-724E-BC8A-2BCEDB555F81}"/>
              </a:ext>
            </a:extLst>
          </p:cNvPr>
          <p:cNvGrpSpPr/>
          <p:nvPr/>
        </p:nvGrpSpPr>
        <p:grpSpPr>
          <a:xfrm>
            <a:off x="322153" y="1092994"/>
            <a:ext cx="8499696" cy="2773315"/>
            <a:chOff x="322153" y="1092994"/>
            <a:chExt cx="8499696" cy="2773315"/>
          </a:xfrm>
        </p:grpSpPr>
        <p:sp>
          <p:nvSpPr>
            <p:cNvPr id="4" name="TextBox 3">
              <a:extLst>
                <a:ext uri="{FF2B5EF4-FFF2-40B4-BE49-F238E27FC236}">
                  <a16:creationId xmlns:a16="http://schemas.microsoft.com/office/drawing/2014/main" id="{E4673DF4-B302-314B-A9B7-13449E39C114}"/>
                </a:ext>
              </a:extLst>
            </p:cNvPr>
            <p:cNvSpPr txBox="1">
              <a:spLocks/>
            </p:cNvSpPr>
            <p:nvPr/>
          </p:nvSpPr>
          <p:spPr>
            <a:xfrm>
              <a:off x="322153"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Block blobs</a:t>
              </a:r>
            </a:p>
          </p:txBody>
        </p:sp>
        <p:sp>
          <p:nvSpPr>
            <p:cNvPr id="5" name="TextBox 4">
              <a:extLst>
                <a:ext uri="{FF2B5EF4-FFF2-40B4-BE49-F238E27FC236}">
                  <a16:creationId xmlns:a16="http://schemas.microsoft.com/office/drawing/2014/main" id="{C9887F8A-3F18-C84C-B376-4617D726309B}"/>
                </a:ext>
              </a:extLst>
            </p:cNvPr>
            <p:cNvSpPr txBox="1">
              <a:spLocks/>
            </p:cNvSpPr>
            <p:nvPr/>
          </p:nvSpPr>
          <p:spPr>
            <a:xfrm>
              <a:off x="322153"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Has a maximum size of 4.7TB</a:t>
              </a:r>
            </a:p>
            <a:p>
              <a:pPr marL="0" lvl="1">
                <a:spcAft>
                  <a:spcPts val="900"/>
                </a:spcAft>
              </a:pPr>
              <a:r>
                <a:rPr lang="en-US" sz="1471" dirty="0"/>
                <a:t>Best for storing large, discrete, binary objects that changes infrequently</a:t>
              </a:r>
            </a:p>
            <a:p>
              <a:pPr marL="0" lvl="1">
                <a:spcAft>
                  <a:spcPts val="900"/>
                </a:spcAft>
              </a:pPr>
              <a:r>
                <a:rPr lang="en-US" sz="1471" dirty="0"/>
                <a:t>Each individual block can store up to 100MB of data</a:t>
              </a:r>
            </a:p>
            <a:p>
              <a:pPr marL="0" lvl="1">
                <a:spcAft>
                  <a:spcPts val="900"/>
                </a:spcAft>
              </a:pPr>
              <a:r>
                <a:rPr lang="en-US" sz="1471" dirty="0"/>
                <a:t>A block blob can contain up to 50000 blocks</a:t>
              </a:r>
            </a:p>
          </p:txBody>
        </p:sp>
        <p:sp>
          <p:nvSpPr>
            <p:cNvPr id="6" name="TextBox 5">
              <a:extLst>
                <a:ext uri="{FF2B5EF4-FFF2-40B4-BE49-F238E27FC236}">
                  <a16:creationId xmlns:a16="http://schemas.microsoft.com/office/drawing/2014/main" id="{14E10D3E-4F4F-B942-88CF-592F046A92FC}"/>
                </a:ext>
              </a:extLst>
            </p:cNvPr>
            <p:cNvSpPr txBox="1">
              <a:spLocks/>
            </p:cNvSpPr>
            <p:nvPr/>
          </p:nvSpPr>
          <p:spPr>
            <a:xfrm>
              <a:off x="3203435"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Page blobs</a:t>
              </a:r>
            </a:p>
          </p:txBody>
        </p:sp>
        <p:sp>
          <p:nvSpPr>
            <p:cNvPr id="7" name="TextBox 6">
              <a:extLst>
                <a:ext uri="{FF2B5EF4-FFF2-40B4-BE49-F238E27FC236}">
                  <a16:creationId xmlns:a16="http://schemas.microsoft.com/office/drawing/2014/main" id="{28DC9519-1DFB-0847-8680-41FBAC8233A9}"/>
                </a:ext>
              </a:extLst>
            </p:cNvPr>
            <p:cNvSpPr txBox="1">
              <a:spLocks/>
            </p:cNvSpPr>
            <p:nvPr/>
          </p:nvSpPr>
          <p:spPr>
            <a:xfrm>
              <a:off x="3203435"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Can hold up to 8TB of data</a:t>
              </a:r>
            </a:p>
            <a:p>
              <a:pPr marL="0" lvl="1">
                <a:spcAft>
                  <a:spcPts val="900"/>
                </a:spcAft>
              </a:pPr>
              <a:r>
                <a:rPr lang="en-US" sz="1471" dirty="0"/>
                <a:t>Is organized as a collection of fixed sized-512 byte pages</a:t>
              </a:r>
            </a:p>
            <a:p>
              <a:pPr marL="0" lvl="1">
                <a:spcAft>
                  <a:spcPts val="900"/>
                </a:spcAft>
              </a:pPr>
              <a:r>
                <a:rPr lang="en-US" sz="1471" dirty="0"/>
                <a:t>Used to implement virtual disk storage for virtual machines</a:t>
              </a:r>
            </a:p>
          </p:txBody>
        </p:sp>
        <p:sp>
          <p:nvSpPr>
            <p:cNvPr id="8" name="TextBox 7">
              <a:extLst>
                <a:ext uri="{FF2B5EF4-FFF2-40B4-BE49-F238E27FC236}">
                  <a16:creationId xmlns:a16="http://schemas.microsoft.com/office/drawing/2014/main" id="{C241D239-7A10-4C4A-B5FB-0893338313A0}"/>
                </a:ext>
              </a:extLst>
            </p:cNvPr>
            <p:cNvSpPr txBox="1">
              <a:spLocks/>
            </p:cNvSpPr>
            <p:nvPr/>
          </p:nvSpPr>
          <p:spPr>
            <a:xfrm>
              <a:off x="6084717"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Append blobs</a:t>
              </a:r>
            </a:p>
          </p:txBody>
        </p:sp>
        <p:sp>
          <p:nvSpPr>
            <p:cNvPr id="9" name="TextBox 8">
              <a:extLst>
                <a:ext uri="{FF2B5EF4-FFF2-40B4-BE49-F238E27FC236}">
                  <a16:creationId xmlns:a16="http://schemas.microsoft.com/office/drawing/2014/main" id="{061FCF0C-2E8C-7E4A-9424-C191EFDF8CD0}"/>
                </a:ext>
              </a:extLst>
            </p:cNvPr>
            <p:cNvSpPr txBox="1">
              <a:spLocks/>
            </p:cNvSpPr>
            <p:nvPr/>
          </p:nvSpPr>
          <p:spPr>
            <a:xfrm>
              <a:off x="6084717"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The maximum size is just over 195GB</a:t>
              </a:r>
            </a:p>
            <a:p>
              <a:pPr marL="0" lvl="1">
                <a:spcAft>
                  <a:spcPts val="900"/>
                </a:spcAft>
              </a:pPr>
              <a:r>
                <a:rPr lang="en-US" sz="1471" dirty="0"/>
                <a:t>Is a block blob that is used to optimize append operations</a:t>
              </a:r>
            </a:p>
            <a:p>
              <a:pPr marL="0" lvl="1">
                <a:spcAft>
                  <a:spcPts val="900"/>
                </a:spcAft>
              </a:pPr>
              <a:r>
                <a:rPr lang="en-US" sz="1471" dirty="0"/>
                <a:t>Each individual block can store up to 4MB of data</a:t>
              </a:r>
            </a:p>
          </p:txBody>
        </p:sp>
      </p:grpSp>
    </p:spTree>
    <p:extLst>
      <p:ext uri="{BB962C8B-B14F-4D97-AF65-F5344CB8AC3E}">
        <p14:creationId xmlns:p14="http://schemas.microsoft.com/office/powerpoint/2010/main" val="357561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Table Storage</a:t>
            </a:r>
          </a:p>
        </p:txBody>
      </p:sp>
      <p:grpSp>
        <p:nvGrpSpPr>
          <p:cNvPr id="3" name="Group 2" descr="Graphic depiction of Key (Customer ID)and Value (Customer Data)">
            <a:extLst>
              <a:ext uri="{FF2B5EF4-FFF2-40B4-BE49-F238E27FC236}">
                <a16:creationId xmlns:a16="http://schemas.microsoft.com/office/drawing/2014/main" id="{D80AC5BD-BCB4-0345-81A2-A5D224D3F274}"/>
              </a:ext>
            </a:extLst>
          </p:cNvPr>
          <p:cNvGrpSpPr/>
          <p:nvPr/>
        </p:nvGrpSpPr>
        <p:grpSpPr>
          <a:xfrm>
            <a:off x="319697" y="1116179"/>
            <a:ext cx="8510322" cy="3027197"/>
            <a:chOff x="434809" y="1517584"/>
            <a:chExt cx="11574629" cy="4573980"/>
          </a:xfrm>
        </p:grpSpPr>
        <p:sp>
          <p:nvSpPr>
            <p:cNvPr id="4" name="TextBox 3">
              <a:extLst>
                <a:ext uri="{FF2B5EF4-FFF2-40B4-BE49-F238E27FC236}">
                  <a16:creationId xmlns:a16="http://schemas.microsoft.com/office/drawing/2014/main" id="{C70242B6-DA1E-D04D-9795-251C92A3EF1B}"/>
                </a:ext>
              </a:extLst>
            </p:cNvPr>
            <p:cNvSpPr txBox="1"/>
            <p:nvPr/>
          </p:nvSpPr>
          <p:spPr>
            <a:xfrm>
              <a:off x="444334" y="1517584"/>
              <a:ext cx="1946473" cy="820794"/>
            </a:xfrm>
            <a:prstGeom prst="rect">
              <a:avLst/>
            </a:prstGeom>
            <a:noFill/>
          </p:spPr>
          <p:txBody>
            <a:bodyPr wrap="square" lIns="0" tIns="0" rIns="0" bIns="0" rtlCol="0">
              <a:spAutoFit/>
            </a:bodyPr>
            <a:lstStyle/>
            <a:p>
              <a:pPr algn="ctr">
                <a:spcAft>
                  <a:spcPts val="441"/>
                </a:spcAft>
              </a:pPr>
              <a:r>
                <a:rPr lang="en-IN" sz="1765" dirty="0">
                  <a:latin typeface="+mj-lt"/>
                </a:rPr>
                <a:t>Key</a:t>
              </a:r>
              <a:br>
                <a:rPr lang="en-IN" sz="1765" dirty="0">
                  <a:latin typeface="+mj-lt"/>
                </a:rPr>
              </a:br>
              <a:r>
                <a:rPr lang="en-IN" sz="1765" dirty="0">
                  <a:latin typeface="+mj-lt"/>
                </a:rPr>
                <a:t>(Customer ID)</a:t>
              </a:r>
            </a:p>
          </p:txBody>
        </p:sp>
        <p:sp>
          <p:nvSpPr>
            <p:cNvPr id="5" name="Rectangle 4">
              <a:extLst>
                <a:ext uri="{FF2B5EF4-FFF2-40B4-BE49-F238E27FC236}">
                  <a16:creationId xmlns:a16="http://schemas.microsoft.com/office/drawing/2014/main" id="{49FDD8BB-F7EC-D740-AD3C-AD2BFB55F6F0}"/>
                </a:ext>
              </a:extLst>
            </p:cNvPr>
            <p:cNvSpPr/>
            <p:nvPr/>
          </p:nvSpPr>
          <p:spPr bwMode="auto">
            <a:xfrm>
              <a:off x="434809" y="2386992"/>
              <a:ext cx="195599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C1</a:t>
              </a:r>
            </a:p>
          </p:txBody>
        </p:sp>
        <p:sp>
          <p:nvSpPr>
            <p:cNvPr id="6" name="Rectangle 5">
              <a:extLst>
                <a:ext uri="{FF2B5EF4-FFF2-40B4-BE49-F238E27FC236}">
                  <a16:creationId xmlns:a16="http://schemas.microsoft.com/office/drawing/2014/main" id="{D78EC9CC-E58B-A847-BEE7-36C7C90609E9}"/>
                </a:ext>
              </a:extLst>
            </p:cNvPr>
            <p:cNvSpPr/>
            <p:nvPr/>
          </p:nvSpPr>
          <p:spPr bwMode="auto">
            <a:xfrm>
              <a:off x="434809" y="3661870"/>
              <a:ext cx="1955997"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C2</a:t>
              </a:r>
            </a:p>
          </p:txBody>
        </p:sp>
        <p:sp>
          <p:nvSpPr>
            <p:cNvPr id="7" name="Rectangle 6">
              <a:extLst>
                <a:ext uri="{FF2B5EF4-FFF2-40B4-BE49-F238E27FC236}">
                  <a16:creationId xmlns:a16="http://schemas.microsoft.com/office/drawing/2014/main" id="{E846C599-0168-E647-A69A-81417B9F2914}"/>
                </a:ext>
              </a:extLst>
            </p:cNvPr>
            <p:cNvSpPr/>
            <p:nvPr/>
          </p:nvSpPr>
          <p:spPr bwMode="auto">
            <a:xfrm>
              <a:off x="434809" y="4936749"/>
              <a:ext cx="195599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C3</a:t>
              </a:r>
            </a:p>
          </p:txBody>
        </p:sp>
        <p:sp>
          <p:nvSpPr>
            <p:cNvPr id="8" name="TextBox 7">
              <a:extLst>
                <a:ext uri="{FF2B5EF4-FFF2-40B4-BE49-F238E27FC236}">
                  <a16:creationId xmlns:a16="http://schemas.microsoft.com/office/drawing/2014/main" id="{37395A11-7ADE-394A-B243-DCB825BD447B}"/>
                </a:ext>
              </a:extLst>
            </p:cNvPr>
            <p:cNvSpPr txBox="1"/>
            <p:nvPr/>
          </p:nvSpPr>
          <p:spPr>
            <a:xfrm>
              <a:off x="6026657" y="1517584"/>
              <a:ext cx="2571750" cy="820794"/>
            </a:xfrm>
            <a:prstGeom prst="rect">
              <a:avLst/>
            </a:prstGeom>
            <a:noFill/>
          </p:spPr>
          <p:txBody>
            <a:bodyPr wrap="square" lIns="0" tIns="0" rIns="0" bIns="0" rtlCol="0">
              <a:spAutoFit/>
            </a:bodyPr>
            <a:lstStyle/>
            <a:p>
              <a:pPr algn="ctr">
                <a:spcAft>
                  <a:spcPts val="441"/>
                </a:spcAft>
              </a:pPr>
              <a:r>
                <a:rPr lang="en-IN" sz="1765" dirty="0">
                  <a:latin typeface="+mj-lt"/>
                </a:rPr>
                <a:t>Value</a:t>
              </a:r>
              <a:br>
                <a:rPr lang="en-IN" sz="1765" dirty="0">
                  <a:latin typeface="+mj-lt"/>
                </a:rPr>
              </a:br>
              <a:r>
                <a:rPr lang="en-IN" sz="1765" dirty="0">
                  <a:latin typeface="+mj-lt"/>
                </a:rPr>
                <a:t>(Customer Data)</a:t>
              </a:r>
            </a:p>
          </p:txBody>
        </p:sp>
        <p:sp>
          <p:nvSpPr>
            <p:cNvPr id="9" name="Rectangle 8">
              <a:extLst>
                <a:ext uri="{FF2B5EF4-FFF2-40B4-BE49-F238E27FC236}">
                  <a16:creationId xmlns:a16="http://schemas.microsoft.com/office/drawing/2014/main" id="{3552157A-F9BA-D24A-B382-DA1479BA970B}"/>
                </a:ext>
              </a:extLst>
            </p:cNvPr>
            <p:cNvSpPr/>
            <p:nvPr/>
          </p:nvSpPr>
          <p:spPr bwMode="auto">
            <a:xfrm>
              <a:off x="2626739" y="2386992"/>
              <a:ext cx="182347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AAAAA</a:t>
              </a:r>
            </a:p>
          </p:txBody>
        </p:sp>
        <p:sp>
          <p:nvSpPr>
            <p:cNvPr id="10" name="Rectangle 9">
              <a:extLst>
                <a:ext uri="{FF2B5EF4-FFF2-40B4-BE49-F238E27FC236}">
                  <a16:creationId xmlns:a16="http://schemas.microsoft.com/office/drawing/2014/main" id="{16459102-10AD-CC4F-9B26-DDAAD50BDE6B}"/>
                </a:ext>
              </a:extLst>
            </p:cNvPr>
            <p:cNvSpPr/>
            <p:nvPr/>
          </p:nvSpPr>
          <p:spPr bwMode="auto">
            <a:xfrm>
              <a:off x="4562539" y="2386992"/>
              <a:ext cx="120472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BBB</a:t>
              </a:r>
            </a:p>
          </p:txBody>
        </p:sp>
        <p:sp>
          <p:nvSpPr>
            <p:cNvPr id="11" name="Rectangle 10">
              <a:extLst>
                <a:ext uri="{FF2B5EF4-FFF2-40B4-BE49-F238E27FC236}">
                  <a16:creationId xmlns:a16="http://schemas.microsoft.com/office/drawing/2014/main" id="{9A195BFF-9DA4-0F43-8B96-89370D9C9C17}"/>
                </a:ext>
              </a:extLst>
            </p:cNvPr>
            <p:cNvSpPr/>
            <p:nvPr/>
          </p:nvSpPr>
          <p:spPr bwMode="auto">
            <a:xfrm>
              <a:off x="5879589" y="2386992"/>
              <a:ext cx="3259586"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101 Block Street</a:t>
              </a:r>
            </a:p>
          </p:txBody>
        </p:sp>
        <p:sp>
          <p:nvSpPr>
            <p:cNvPr id="12" name="Rectangle 11">
              <a:extLst>
                <a:ext uri="{FF2B5EF4-FFF2-40B4-BE49-F238E27FC236}">
                  <a16:creationId xmlns:a16="http://schemas.microsoft.com/office/drawing/2014/main" id="{1563CDB2-D59B-014A-A8DC-66F652811BEB}"/>
                </a:ext>
              </a:extLst>
            </p:cNvPr>
            <p:cNvSpPr/>
            <p:nvPr/>
          </p:nvSpPr>
          <p:spPr bwMode="auto">
            <a:xfrm>
              <a:off x="9251498" y="2386992"/>
              <a:ext cx="70996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YY</a:t>
              </a:r>
            </a:p>
          </p:txBody>
        </p:sp>
        <p:sp>
          <p:nvSpPr>
            <p:cNvPr id="13" name="Rectangle 12">
              <a:extLst>
                <a:ext uri="{FF2B5EF4-FFF2-40B4-BE49-F238E27FC236}">
                  <a16:creationId xmlns:a16="http://schemas.microsoft.com/office/drawing/2014/main" id="{D6B14A94-48E6-EB47-953E-63EA3C7023E4}"/>
                </a:ext>
              </a:extLst>
            </p:cNvPr>
            <p:cNvSpPr/>
            <p:nvPr/>
          </p:nvSpPr>
          <p:spPr bwMode="auto">
            <a:xfrm>
              <a:off x="10073789" y="2386992"/>
              <a:ext cx="82291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999</a:t>
              </a:r>
            </a:p>
          </p:txBody>
        </p:sp>
        <p:sp>
          <p:nvSpPr>
            <p:cNvPr id="14" name="Rectangle 13">
              <a:extLst>
                <a:ext uri="{FF2B5EF4-FFF2-40B4-BE49-F238E27FC236}">
                  <a16:creationId xmlns:a16="http://schemas.microsoft.com/office/drawing/2014/main" id="{415168C8-57AF-E74C-B5AB-19A09CDF49F4}"/>
                </a:ext>
              </a:extLst>
            </p:cNvPr>
            <p:cNvSpPr/>
            <p:nvPr/>
          </p:nvSpPr>
          <p:spPr bwMode="auto">
            <a:xfrm>
              <a:off x="11009029" y="2386992"/>
              <a:ext cx="1000409"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888</a:t>
              </a:r>
            </a:p>
          </p:txBody>
        </p:sp>
        <p:sp>
          <p:nvSpPr>
            <p:cNvPr id="15" name="Rectangle 14">
              <a:extLst>
                <a:ext uri="{FF2B5EF4-FFF2-40B4-BE49-F238E27FC236}">
                  <a16:creationId xmlns:a16="http://schemas.microsoft.com/office/drawing/2014/main" id="{6099C8E8-80FF-9642-88CA-1F303FEE3867}"/>
                </a:ext>
              </a:extLst>
            </p:cNvPr>
            <p:cNvSpPr/>
            <p:nvPr/>
          </p:nvSpPr>
          <p:spPr bwMode="auto">
            <a:xfrm>
              <a:off x="2626739" y="3661870"/>
              <a:ext cx="1048816"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MM</a:t>
              </a:r>
            </a:p>
          </p:txBody>
        </p:sp>
        <p:sp>
          <p:nvSpPr>
            <p:cNvPr id="16" name="Rectangle 15">
              <a:extLst>
                <a:ext uri="{FF2B5EF4-FFF2-40B4-BE49-F238E27FC236}">
                  <a16:creationId xmlns:a16="http://schemas.microsoft.com/office/drawing/2014/main" id="{E90452D7-58CD-5E44-A957-E7DA79AD600F}"/>
                </a:ext>
              </a:extLst>
            </p:cNvPr>
            <p:cNvSpPr/>
            <p:nvPr/>
          </p:nvSpPr>
          <p:spPr bwMode="auto">
            <a:xfrm>
              <a:off x="3788027" y="3661870"/>
              <a:ext cx="774511"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NN</a:t>
              </a:r>
            </a:p>
          </p:txBody>
        </p:sp>
        <p:sp>
          <p:nvSpPr>
            <p:cNvPr id="17" name="Rectangle 16">
              <a:extLst>
                <a:ext uri="{FF2B5EF4-FFF2-40B4-BE49-F238E27FC236}">
                  <a16:creationId xmlns:a16="http://schemas.microsoft.com/office/drawing/2014/main" id="{CD512CC1-5124-3247-9FF2-186B0CD481A1}"/>
                </a:ext>
              </a:extLst>
            </p:cNvPr>
            <p:cNvSpPr/>
            <p:nvPr/>
          </p:nvSpPr>
          <p:spPr bwMode="auto">
            <a:xfrm>
              <a:off x="4675010" y="3661870"/>
              <a:ext cx="2616848"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21 A Street</a:t>
              </a:r>
            </a:p>
          </p:txBody>
        </p:sp>
        <p:sp>
          <p:nvSpPr>
            <p:cNvPr id="18" name="Rectangle 17">
              <a:extLst>
                <a:ext uri="{FF2B5EF4-FFF2-40B4-BE49-F238E27FC236}">
                  <a16:creationId xmlns:a16="http://schemas.microsoft.com/office/drawing/2014/main" id="{57F74B36-D335-8247-B880-4737848AB83B}"/>
                </a:ext>
              </a:extLst>
            </p:cNvPr>
            <p:cNvSpPr/>
            <p:nvPr/>
          </p:nvSpPr>
          <p:spPr bwMode="auto">
            <a:xfrm>
              <a:off x="7404330" y="3661871"/>
              <a:ext cx="2557136"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5 B Avenue</a:t>
              </a:r>
            </a:p>
          </p:txBody>
        </p:sp>
        <p:sp>
          <p:nvSpPr>
            <p:cNvPr id="19" name="Rectangle 18">
              <a:extLst>
                <a:ext uri="{FF2B5EF4-FFF2-40B4-BE49-F238E27FC236}">
                  <a16:creationId xmlns:a16="http://schemas.microsoft.com/office/drawing/2014/main" id="{AB43B1FC-457B-2743-883E-91E7FD0C687F}"/>
                </a:ext>
              </a:extLst>
            </p:cNvPr>
            <p:cNvSpPr/>
            <p:nvPr/>
          </p:nvSpPr>
          <p:spPr bwMode="auto">
            <a:xfrm>
              <a:off x="2626739" y="4936749"/>
              <a:ext cx="1183261"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DDD</a:t>
              </a:r>
            </a:p>
          </p:txBody>
        </p:sp>
        <p:sp>
          <p:nvSpPr>
            <p:cNvPr id="20" name="Rectangle 19">
              <a:extLst>
                <a:ext uri="{FF2B5EF4-FFF2-40B4-BE49-F238E27FC236}">
                  <a16:creationId xmlns:a16="http://schemas.microsoft.com/office/drawing/2014/main" id="{A1672E5F-4791-4043-BF53-0EEC946A9364}"/>
                </a:ext>
              </a:extLst>
            </p:cNvPr>
            <p:cNvSpPr/>
            <p:nvPr/>
          </p:nvSpPr>
          <p:spPr bwMode="auto">
            <a:xfrm>
              <a:off x="3920235"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EEE</a:t>
              </a:r>
            </a:p>
          </p:txBody>
        </p:sp>
        <p:sp>
          <p:nvSpPr>
            <p:cNvPr id="21" name="Rectangle 20">
              <a:extLst>
                <a:ext uri="{FF2B5EF4-FFF2-40B4-BE49-F238E27FC236}">
                  <a16:creationId xmlns:a16="http://schemas.microsoft.com/office/drawing/2014/main" id="{F1425EE7-91B4-F345-ABA1-0222025D128A}"/>
                </a:ext>
              </a:extLst>
            </p:cNvPr>
            <p:cNvSpPr/>
            <p:nvPr/>
          </p:nvSpPr>
          <p:spPr bwMode="auto">
            <a:xfrm>
              <a:off x="4885658"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FFF</a:t>
              </a:r>
            </a:p>
          </p:txBody>
        </p:sp>
        <p:sp>
          <p:nvSpPr>
            <p:cNvPr id="22" name="Rectangle 21">
              <a:extLst>
                <a:ext uri="{FF2B5EF4-FFF2-40B4-BE49-F238E27FC236}">
                  <a16:creationId xmlns:a16="http://schemas.microsoft.com/office/drawing/2014/main" id="{CCFE945E-7BEA-4149-8856-7127702D35CE}"/>
                </a:ext>
              </a:extLst>
            </p:cNvPr>
            <p:cNvSpPr/>
            <p:nvPr/>
          </p:nvSpPr>
          <p:spPr bwMode="auto">
            <a:xfrm>
              <a:off x="5851081"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111</a:t>
              </a:r>
            </a:p>
          </p:txBody>
        </p:sp>
        <p:sp>
          <p:nvSpPr>
            <p:cNvPr id="23" name="Rectangle 22">
              <a:extLst>
                <a:ext uri="{FF2B5EF4-FFF2-40B4-BE49-F238E27FC236}">
                  <a16:creationId xmlns:a16="http://schemas.microsoft.com/office/drawing/2014/main" id="{C020BD5A-93D8-FE48-AC15-4BD517F00F03}"/>
                </a:ext>
              </a:extLst>
            </p:cNvPr>
            <p:cNvSpPr/>
            <p:nvPr/>
          </p:nvSpPr>
          <p:spPr bwMode="auto">
            <a:xfrm>
              <a:off x="6816504"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222</a:t>
              </a:r>
            </a:p>
          </p:txBody>
        </p:sp>
        <p:sp>
          <p:nvSpPr>
            <p:cNvPr id="24" name="Rectangle 23">
              <a:extLst>
                <a:ext uri="{FF2B5EF4-FFF2-40B4-BE49-F238E27FC236}">
                  <a16:creationId xmlns:a16="http://schemas.microsoft.com/office/drawing/2014/main" id="{6CE11F5A-882C-4F49-8455-F720C27B3C73}"/>
                </a:ext>
              </a:extLst>
            </p:cNvPr>
            <p:cNvSpPr/>
            <p:nvPr/>
          </p:nvSpPr>
          <p:spPr bwMode="auto">
            <a:xfrm>
              <a:off x="7781925" y="4936749"/>
              <a:ext cx="2179541"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66 C Road</a:t>
              </a:r>
            </a:p>
          </p:txBody>
        </p:sp>
      </p:grpSp>
    </p:spTree>
    <p:extLst>
      <p:ext uri="{BB962C8B-B14F-4D97-AF65-F5344CB8AC3E}">
        <p14:creationId xmlns:p14="http://schemas.microsoft.com/office/powerpoint/2010/main" val="42773596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Cosmos DB</a:t>
            </a:r>
          </a:p>
        </p:txBody>
      </p:sp>
      <p:grpSp>
        <p:nvGrpSpPr>
          <p:cNvPr id="3" name="Group 2">
            <a:extLst>
              <a:ext uri="{FF2B5EF4-FFF2-40B4-BE49-F238E27FC236}">
                <a16:creationId xmlns:a16="http://schemas.microsoft.com/office/drawing/2014/main" id="{5C959115-1BFF-8D41-8E46-A4D9E1666076}"/>
              </a:ext>
            </a:extLst>
          </p:cNvPr>
          <p:cNvGrpSpPr/>
          <p:nvPr/>
        </p:nvGrpSpPr>
        <p:grpSpPr>
          <a:xfrm>
            <a:off x="313983" y="1627753"/>
            <a:ext cx="8516036" cy="1507889"/>
            <a:chOff x="313983" y="1627753"/>
            <a:chExt cx="8516036" cy="1507889"/>
          </a:xfrm>
        </p:grpSpPr>
        <p:pic>
          <p:nvPicPr>
            <p:cNvPr id="4" name="Picture 3" descr="Icon of a square with a smaller square positioned in the lower left corner">
              <a:extLst>
                <a:ext uri="{FF2B5EF4-FFF2-40B4-BE49-F238E27FC236}">
                  <a16:creationId xmlns:a16="http://schemas.microsoft.com/office/drawing/2014/main" id="{C29BB5BD-0172-CA4A-8226-1A0A35B4E2AB}"/>
                </a:ext>
              </a:extLst>
            </p:cNvPr>
            <p:cNvPicPr>
              <a:picLocks noChangeAspect="1"/>
            </p:cNvPicPr>
            <p:nvPr/>
          </p:nvPicPr>
          <p:blipFill>
            <a:blip r:embed="rId2"/>
            <a:stretch>
              <a:fillRect/>
            </a:stretch>
          </p:blipFill>
          <p:spPr>
            <a:xfrm>
              <a:off x="888772" y="1627753"/>
              <a:ext cx="858272" cy="858272"/>
            </a:xfrm>
            <a:prstGeom prst="rect">
              <a:avLst/>
            </a:prstGeom>
          </p:spPr>
        </p:pic>
        <p:sp>
          <p:nvSpPr>
            <p:cNvPr id="5" name="TextBox 4">
              <a:extLst>
                <a:ext uri="{FF2B5EF4-FFF2-40B4-BE49-F238E27FC236}">
                  <a16:creationId xmlns:a16="http://schemas.microsoft.com/office/drawing/2014/main" id="{96758975-FE0B-3745-83EA-44D91F686714}"/>
                </a:ext>
              </a:extLst>
            </p:cNvPr>
            <p:cNvSpPr txBox="1"/>
            <p:nvPr/>
          </p:nvSpPr>
          <p:spPr>
            <a:xfrm>
              <a:off x="313983"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Scalability</a:t>
              </a:r>
            </a:p>
          </p:txBody>
        </p:sp>
        <p:pic>
          <p:nvPicPr>
            <p:cNvPr id="6" name="Picture 5" descr="Icon of a series of bars with a person in front">
              <a:extLst>
                <a:ext uri="{FF2B5EF4-FFF2-40B4-BE49-F238E27FC236}">
                  <a16:creationId xmlns:a16="http://schemas.microsoft.com/office/drawing/2014/main" id="{AC8BA47E-099F-E046-8802-751FF724A132}"/>
                </a:ext>
              </a:extLst>
            </p:cNvPr>
            <p:cNvPicPr>
              <a:picLocks noChangeAspect="1"/>
            </p:cNvPicPr>
            <p:nvPr/>
          </p:nvPicPr>
          <p:blipFill>
            <a:blip r:embed="rId3"/>
            <a:stretch>
              <a:fillRect/>
            </a:stretch>
          </p:blipFill>
          <p:spPr>
            <a:xfrm>
              <a:off x="3058168" y="1627753"/>
              <a:ext cx="858272" cy="858272"/>
            </a:xfrm>
            <a:prstGeom prst="rect">
              <a:avLst/>
            </a:prstGeom>
          </p:spPr>
        </p:pic>
        <p:sp>
          <p:nvSpPr>
            <p:cNvPr id="7" name="TextBox 6">
              <a:extLst>
                <a:ext uri="{FF2B5EF4-FFF2-40B4-BE49-F238E27FC236}">
                  <a16:creationId xmlns:a16="http://schemas.microsoft.com/office/drawing/2014/main" id="{FB7B05DC-B258-7A4A-873C-1C67A75C6C42}"/>
                </a:ext>
              </a:extLst>
            </p:cNvPr>
            <p:cNvSpPr txBox="1">
              <a:spLocks/>
            </p:cNvSpPr>
            <p:nvPr/>
          </p:nvSpPr>
          <p:spPr>
            <a:xfrm>
              <a:off x="2483379"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Performance</a:t>
              </a:r>
            </a:p>
          </p:txBody>
        </p:sp>
        <p:pic>
          <p:nvPicPr>
            <p:cNvPr id="8" name="Picture 7" descr="Icon of check mark enclosed by an arc">
              <a:extLst>
                <a:ext uri="{FF2B5EF4-FFF2-40B4-BE49-F238E27FC236}">
                  <a16:creationId xmlns:a16="http://schemas.microsoft.com/office/drawing/2014/main" id="{A9712899-0DF9-BB41-B9F7-186F209B2360}"/>
                </a:ext>
              </a:extLst>
            </p:cNvPr>
            <p:cNvPicPr>
              <a:picLocks noChangeAspect="1"/>
            </p:cNvPicPr>
            <p:nvPr/>
          </p:nvPicPr>
          <p:blipFill>
            <a:blip r:embed="rId4"/>
            <a:stretch>
              <a:fillRect/>
            </a:stretch>
          </p:blipFill>
          <p:spPr>
            <a:xfrm>
              <a:off x="5227564" y="1627753"/>
              <a:ext cx="858272" cy="858272"/>
            </a:xfrm>
            <a:prstGeom prst="rect">
              <a:avLst/>
            </a:prstGeom>
          </p:spPr>
        </p:pic>
        <p:sp>
          <p:nvSpPr>
            <p:cNvPr id="9" name="TextBox 8">
              <a:extLst>
                <a:ext uri="{FF2B5EF4-FFF2-40B4-BE49-F238E27FC236}">
                  <a16:creationId xmlns:a16="http://schemas.microsoft.com/office/drawing/2014/main" id="{85C5B097-FC19-4542-B539-A3EA2A4CE626}"/>
                </a:ext>
              </a:extLst>
            </p:cNvPr>
            <p:cNvSpPr txBox="1">
              <a:spLocks/>
            </p:cNvSpPr>
            <p:nvPr/>
          </p:nvSpPr>
          <p:spPr>
            <a:xfrm>
              <a:off x="4652774"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Availability</a:t>
              </a:r>
            </a:p>
          </p:txBody>
        </p:sp>
        <p:pic>
          <p:nvPicPr>
            <p:cNvPr id="10" name="Picture 9" descr="Icon of coding brackets inside overlapping squares">
              <a:extLst>
                <a:ext uri="{FF2B5EF4-FFF2-40B4-BE49-F238E27FC236}">
                  <a16:creationId xmlns:a16="http://schemas.microsoft.com/office/drawing/2014/main" id="{8F0CF8CE-E5E9-A949-9CE8-4C76141990B7}"/>
                </a:ext>
              </a:extLst>
            </p:cNvPr>
            <p:cNvPicPr>
              <a:picLocks noChangeAspect="1"/>
            </p:cNvPicPr>
            <p:nvPr/>
          </p:nvPicPr>
          <p:blipFill>
            <a:blip r:embed="rId5"/>
            <a:stretch>
              <a:fillRect/>
            </a:stretch>
          </p:blipFill>
          <p:spPr>
            <a:xfrm>
              <a:off x="7396959" y="1627753"/>
              <a:ext cx="858272" cy="858272"/>
            </a:xfrm>
            <a:prstGeom prst="rect">
              <a:avLst/>
            </a:prstGeom>
          </p:spPr>
        </p:pic>
        <p:sp>
          <p:nvSpPr>
            <p:cNvPr id="11" name="TextBox 10">
              <a:extLst>
                <a:ext uri="{FF2B5EF4-FFF2-40B4-BE49-F238E27FC236}">
                  <a16:creationId xmlns:a16="http://schemas.microsoft.com/office/drawing/2014/main" id="{E296CE57-615E-9240-9B90-CA6079C6977B}"/>
                </a:ext>
              </a:extLst>
            </p:cNvPr>
            <p:cNvSpPr txBox="1">
              <a:spLocks/>
            </p:cNvSpPr>
            <p:nvPr/>
          </p:nvSpPr>
          <p:spPr>
            <a:xfrm>
              <a:off x="6822170" y="2592416"/>
              <a:ext cx="2007849" cy="543226"/>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Programming</a:t>
              </a:r>
              <a:br>
                <a:rPr lang="en-US" sz="1765" dirty="0">
                  <a:solidFill>
                    <a:srgbClr val="000000"/>
                  </a:solidFill>
                  <a:latin typeface="Segoe UI Semibold"/>
                </a:rPr>
              </a:br>
              <a:r>
                <a:rPr lang="en-US" sz="1765" dirty="0">
                  <a:solidFill>
                    <a:srgbClr val="000000"/>
                  </a:solidFill>
                  <a:latin typeface="Segoe UI Semibold"/>
                </a:rPr>
                <a:t>model</a:t>
              </a:r>
            </a:p>
          </p:txBody>
        </p:sp>
      </p:grpSp>
    </p:spTree>
    <p:extLst>
      <p:ext uri="{BB962C8B-B14F-4D97-AF65-F5344CB8AC3E}">
        <p14:creationId xmlns:p14="http://schemas.microsoft.com/office/powerpoint/2010/main" val="604729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Cosmos DB APIs</a:t>
            </a:r>
          </a:p>
        </p:txBody>
      </p:sp>
      <p:graphicFrame>
        <p:nvGraphicFramePr>
          <p:cNvPr id="3" name="Diagram 2" descr="SQL API – supports SQL-like query language&#10;Table API – compatible with Azure Table Storage&#10;MongoDB API – compatible with MongoDB&#10;Cassandra API – compatible with Cassandra&#10;Gremlin API – a graph database&#10;">
            <a:extLst>
              <a:ext uri="{FF2B5EF4-FFF2-40B4-BE49-F238E27FC236}">
                <a16:creationId xmlns:a16="http://schemas.microsoft.com/office/drawing/2014/main" id="{AA833550-8EEF-B14A-BC07-367201D03C72}"/>
              </a:ext>
            </a:extLst>
          </p:cNvPr>
          <p:cNvGraphicFramePr/>
          <p:nvPr/>
        </p:nvGraphicFramePr>
        <p:xfrm>
          <a:off x="314325" y="1092995"/>
          <a:ext cx="8505825" cy="14066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48341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Cosmos DB SQL API</a:t>
            </a:r>
          </a:p>
        </p:txBody>
      </p:sp>
      <p:sp>
        <p:nvSpPr>
          <p:cNvPr id="3" name="Rectangle 2">
            <a:extLst>
              <a:ext uri="{FF2B5EF4-FFF2-40B4-BE49-F238E27FC236}">
                <a16:creationId xmlns:a16="http://schemas.microsoft.com/office/drawing/2014/main" id="{598488D6-98B9-C04E-9444-70B32CFCB8D1}"/>
              </a:ext>
            </a:extLst>
          </p:cNvPr>
          <p:cNvSpPr/>
          <p:nvPr/>
        </p:nvSpPr>
        <p:spPr>
          <a:xfrm>
            <a:off x="322153" y="1092994"/>
            <a:ext cx="4201991" cy="41750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ajor"/>
        </p:style>
        <p:txBody>
          <a:bodyPr wrap="square" lIns="102856" tIns="68570" rIns="102856" bIns="68570" anchor="ctr">
            <a:noAutofit/>
          </a:bodyPr>
          <a:lstStyle/>
          <a:p>
            <a:pPr defTabSz="699422">
              <a:spcAft>
                <a:spcPts val="900"/>
              </a:spcAft>
              <a:defRPr/>
            </a:pPr>
            <a:r>
              <a:rPr lang="en-US" sz="1765" kern="0" dirty="0"/>
              <a:t>Aggregation Function Basics</a:t>
            </a:r>
          </a:p>
        </p:txBody>
      </p:sp>
      <p:sp>
        <p:nvSpPr>
          <p:cNvPr id="4" name="Rectangle 3">
            <a:extLst>
              <a:ext uri="{FF2B5EF4-FFF2-40B4-BE49-F238E27FC236}">
                <a16:creationId xmlns:a16="http://schemas.microsoft.com/office/drawing/2014/main" id="{AD22FA0B-6F0E-954C-A802-A135A2788D49}"/>
              </a:ext>
            </a:extLst>
          </p:cNvPr>
          <p:cNvSpPr/>
          <p:nvPr/>
        </p:nvSpPr>
        <p:spPr>
          <a:xfrm>
            <a:off x="320882" y="1092994"/>
            <a:ext cx="4203263" cy="2957513"/>
          </a:xfrm>
          <a:prstGeom prst="rect">
            <a:avLst/>
          </a:prstGeom>
          <a:noFill/>
          <a:ln w="19050">
            <a:solidFill>
              <a:schemeClr val="tx2"/>
            </a:solidFill>
          </a:ln>
        </p:spPr>
        <p:style>
          <a:lnRef idx="0">
            <a:scrgbClr r="0" g="0" b="0"/>
          </a:lnRef>
          <a:fillRef idx="0">
            <a:scrgbClr r="0" g="0" b="0"/>
          </a:fillRef>
          <a:effectRef idx="0">
            <a:scrgbClr r="0" g="0" b="0"/>
          </a:effectRef>
          <a:fontRef idx="major"/>
        </p:style>
        <p:txBody>
          <a:bodyPr wrap="square" lIns="102856" tIns="470623" rIns="102856" bIns="68570">
            <a:noAutofit/>
          </a:bodyPr>
          <a:lstStyle/>
          <a:p>
            <a:pPr defTabSz="699422">
              <a:spcAft>
                <a:spcPts val="450"/>
              </a:spcAft>
              <a:defRPr/>
            </a:pPr>
            <a:r>
              <a:rPr lang="en-US" sz="1298" kern="0" dirty="0">
                <a:latin typeface="Consolas" panose="020B0609020204030204" pitchFamily="49" charset="0"/>
              </a:rPr>
              <a:t>COUNT( &lt;fields_to_count&gt; )</a:t>
            </a:r>
          </a:p>
          <a:p>
            <a:pPr defTabSz="699422">
              <a:spcAft>
                <a:spcPts val="450"/>
              </a:spcAft>
              <a:defRPr/>
            </a:pPr>
            <a:r>
              <a:rPr lang="en-US" sz="1298" kern="0" dirty="0">
                <a:latin typeface="Consolas" panose="020B0609020204030204" pitchFamily="49" charset="0"/>
              </a:rPr>
              <a:t>SUM( &lt;numeric_fields&gt; )</a:t>
            </a:r>
          </a:p>
          <a:p>
            <a:pPr defTabSz="699422">
              <a:spcAft>
                <a:spcPts val="450"/>
              </a:spcAft>
              <a:defRPr/>
            </a:pPr>
            <a:r>
              <a:rPr lang="en-US" sz="1298" kern="0" dirty="0">
                <a:latin typeface="Consolas" panose="020B0609020204030204" pitchFamily="49" charset="0"/>
              </a:rPr>
              <a:t>AVG( &lt;numeric_fields&gt; )</a:t>
            </a:r>
          </a:p>
          <a:p>
            <a:pPr defTabSz="699422">
              <a:spcAft>
                <a:spcPts val="450"/>
              </a:spcAft>
              <a:defRPr/>
            </a:pPr>
            <a:r>
              <a:rPr lang="en-US" sz="1298" kern="0" dirty="0">
                <a:latin typeface="Consolas" panose="020B0609020204030204" pitchFamily="49" charset="0"/>
              </a:rPr>
              <a:t>MAX( &lt;numeric_fields&gt; )</a:t>
            </a:r>
          </a:p>
          <a:p>
            <a:pPr defTabSz="699422">
              <a:spcAft>
                <a:spcPts val="450"/>
              </a:spcAft>
              <a:defRPr/>
            </a:pPr>
            <a:r>
              <a:rPr lang="en-US" sz="1298" kern="0" dirty="0">
                <a:latin typeface="Consolas" panose="020B0609020204030204" pitchFamily="49" charset="0"/>
              </a:rPr>
              <a:t>MIN( &lt;numeric_fields&gt; )</a:t>
            </a:r>
          </a:p>
          <a:p>
            <a:pPr defTabSz="699422">
              <a:spcAft>
                <a:spcPts val="450"/>
              </a:spcAft>
              <a:defRPr/>
            </a:pPr>
            <a:endParaRPr lang="en-US" sz="1298" kern="0" dirty="0">
              <a:latin typeface="Consolas" panose="020B0609020204030204" pitchFamily="49" charset="0"/>
            </a:endParaRPr>
          </a:p>
        </p:txBody>
      </p:sp>
      <p:sp>
        <p:nvSpPr>
          <p:cNvPr id="5" name="Rectangle 4">
            <a:extLst>
              <a:ext uri="{FF2B5EF4-FFF2-40B4-BE49-F238E27FC236}">
                <a16:creationId xmlns:a16="http://schemas.microsoft.com/office/drawing/2014/main" id="{895755DE-AE03-574A-9E1A-17FEF2B8645C}"/>
              </a:ext>
            </a:extLst>
          </p:cNvPr>
          <p:cNvSpPr/>
          <p:nvPr/>
        </p:nvSpPr>
        <p:spPr>
          <a:xfrm>
            <a:off x="4628701" y="1092994"/>
            <a:ext cx="4201991" cy="41750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ajor"/>
        </p:style>
        <p:txBody>
          <a:bodyPr wrap="square" lIns="102856" tIns="68570" rIns="102856" bIns="68570" anchor="ctr">
            <a:noAutofit/>
          </a:bodyPr>
          <a:lstStyle/>
          <a:p>
            <a:pPr defTabSz="699422">
              <a:spcAft>
                <a:spcPts val="900"/>
              </a:spcAft>
              <a:defRPr/>
            </a:pPr>
            <a:r>
              <a:rPr lang="en-US" sz="1765" kern="0" dirty="0"/>
              <a:t>SQL API examples</a:t>
            </a:r>
          </a:p>
        </p:txBody>
      </p:sp>
      <p:sp>
        <p:nvSpPr>
          <p:cNvPr id="6" name="Rectangle 5">
            <a:extLst>
              <a:ext uri="{FF2B5EF4-FFF2-40B4-BE49-F238E27FC236}">
                <a16:creationId xmlns:a16="http://schemas.microsoft.com/office/drawing/2014/main" id="{BA3A9A16-6004-E347-BCB0-EAD1971FFBAE}"/>
              </a:ext>
            </a:extLst>
          </p:cNvPr>
          <p:cNvSpPr/>
          <p:nvPr/>
        </p:nvSpPr>
        <p:spPr>
          <a:xfrm>
            <a:off x="4628701" y="1092994"/>
            <a:ext cx="4203263" cy="2957513"/>
          </a:xfrm>
          <a:prstGeom prst="rect">
            <a:avLst/>
          </a:prstGeom>
          <a:noFill/>
          <a:ln w="19050">
            <a:solidFill>
              <a:schemeClr val="tx2"/>
            </a:solidFill>
          </a:ln>
        </p:spPr>
        <p:style>
          <a:lnRef idx="0">
            <a:scrgbClr r="0" g="0" b="0"/>
          </a:lnRef>
          <a:fillRef idx="0">
            <a:scrgbClr r="0" g="0" b="0"/>
          </a:fillRef>
          <a:effectRef idx="0">
            <a:scrgbClr r="0" g="0" b="0"/>
          </a:effectRef>
          <a:fontRef idx="major"/>
        </p:style>
        <p:txBody>
          <a:bodyPr wrap="square" lIns="102856" tIns="470623" rIns="102856" bIns="68570" anchor="t">
            <a:noAutofit/>
          </a:bodyPr>
          <a:lstStyle/>
          <a:p>
            <a:pPr defTabSz="699422">
              <a:defRPr/>
            </a:pPr>
            <a:r>
              <a:rPr lang="en-US" sz="1298" kern="0" dirty="0">
                <a:latin typeface="Consolas" panose="020B0609020204030204" pitchFamily="49" charset="0"/>
              </a:rPr>
              <a:t>SELECT COUNT(*) </a:t>
            </a:r>
            <a:r>
              <a:rPr lang="en-US" sz="1275" kern="0" dirty="0">
                <a:latin typeface="Consolas"/>
              </a:rPr>
              <a:t>FROM Products p </a:t>
            </a:r>
          </a:p>
          <a:p>
            <a:pPr defTabSz="699422">
              <a:defRPr/>
            </a:pPr>
            <a:endParaRPr lang="en-US" sz="1275" kern="0" dirty="0">
              <a:latin typeface="Consolas"/>
            </a:endParaRPr>
          </a:p>
          <a:p>
            <a:pPr defTabSz="699422">
              <a:spcAft>
                <a:spcPts val="900"/>
              </a:spcAft>
              <a:defRPr/>
            </a:pPr>
            <a:r>
              <a:rPr lang="en-US" sz="1298" kern="0" dirty="0">
                <a:latin typeface="Consolas" panose="020B0609020204030204" pitchFamily="49" charset="0"/>
              </a:rPr>
              <a:t>SELECT SUM(p.quantity) FROM Products p </a:t>
            </a:r>
          </a:p>
          <a:p>
            <a:pPr defTabSz="699422">
              <a:spcAft>
                <a:spcPts val="900"/>
              </a:spcAft>
              <a:defRPr/>
            </a:pPr>
            <a:r>
              <a:rPr lang="en-US" sz="1298" kern="0" dirty="0">
                <a:latin typeface="Consolas" panose="020B0609020204030204" pitchFamily="49" charset="0"/>
              </a:rPr>
              <a:t>WHERE p.expired = 0</a:t>
            </a:r>
          </a:p>
          <a:p>
            <a:pPr defTabSz="699422">
              <a:defRPr/>
            </a:pPr>
            <a:r>
              <a:rPr lang="en-US" altLang="en-US" sz="1298" kern="0" dirty="0">
                <a:latin typeface="Consolas" panose="020B0609020204030204" pitchFamily="49" charset="0"/>
              </a:rPr>
              <a:t>SELECT AVG(p.price) AS ‘Average Price’ </a:t>
            </a:r>
          </a:p>
          <a:p>
            <a:pPr defTabSz="699422">
              <a:defRPr/>
            </a:pPr>
            <a:r>
              <a:rPr lang="en-US" altLang="en-US" sz="1298" kern="0" dirty="0">
                <a:latin typeface="Consolas" panose="020B0609020204030204" pitchFamily="49" charset="0"/>
              </a:rPr>
              <a:t>FROM Products p </a:t>
            </a:r>
          </a:p>
          <a:p>
            <a:pPr defTabSz="699422">
              <a:defRPr/>
            </a:pPr>
            <a:endParaRPr lang="en-US" altLang="en-US" sz="1298" kern="0" dirty="0">
              <a:latin typeface="Consolas" panose="020B0609020204030204" pitchFamily="49" charset="0"/>
            </a:endParaRPr>
          </a:p>
          <a:p>
            <a:pPr defTabSz="699422">
              <a:defRPr/>
            </a:pPr>
            <a:r>
              <a:rPr lang="en-US" altLang="en-US" sz="1298" kern="0" dirty="0">
                <a:latin typeface="Consolas" panose="020B0609020204030204" pitchFamily="49" charset="0"/>
              </a:rPr>
              <a:t>SELECT p1.ID, p.Name, p1.Description, p1.Price FROM Products p1 </a:t>
            </a:r>
          </a:p>
          <a:p>
            <a:pPr defTabSz="699422">
              <a:defRPr/>
            </a:pPr>
            <a:r>
              <a:rPr lang="en-US" altLang="en-US" sz="1298" kern="0" dirty="0">
                <a:latin typeface="Consolas" panose="020B0609020204030204" pitchFamily="49" charset="0"/>
              </a:rPr>
              <a:t>WHERE p1.Price = (SELECT MIN(p2.Price) FROM Product p2)</a:t>
            </a:r>
          </a:p>
        </p:txBody>
      </p:sp>
    </p:spTree>
    <p:extLst>
      <p:ext uri="{BB962C8B-B14F-4D97-AF65-F5344CB8AC3E}">
        <p14:creationId xmlns:p14="http://schemas.microsoft.com/office/powerpoint/2010/main" val="3522274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Relational Data</a:t>
            </a:r>
          </a:p>
        </p:txBody>
      </p:sp>
    </p:spTree>
    <p:extLst>
      <p:ext uri="{BB962C8B-B14F-4D97-AF65-F5344CB8AC3E}">
        <p14:creationId xmlns:p14="http://schemas.microsoft.com/office/powerpoint/2010/main" val="1697903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1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Core Data Concepts</a:t>
            </a:r>
          </a:p>
          <a:p>
            <a:r>
              <a:rPr lang="en-US" dirty="0"/>
              <a:t>Non-Relational Data</a:t>
            </a:r>
          </a:p>
          <a:p>
            <a:r>
              <a:rPr lang="en-US" dirty="0"/>
              <a:t>Relational Data (start)</a:t>
            </a:r>
          </a:p>
        </p:txBody>
      </p:sp>
    </p:spTree>
    <p:extLst>
      <p:ext uri="{BB962C8B-B14F-4D97-AF65-F5344CB8AC3E}">
        <p14:creationId xmlns:p14="http://schemas.microsoft.com/office/powerpoint/2010/main" val="149085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Use Cases</a:t>
            </a:r>
          </a:p>
        </p:txBody>
      </p:sp>
      <p:sp>
        <p:nvSpPr>
          <p:cNvPr id="3" name="Content Placeholder 2">
            <a:extLst>
              <a:ext uri="{FF2B5EF4-FFF2-40B4-BE49-F238E27FC236}">
                <a16:creationId xmlns:a16="http://schemas.microsoft.com/office/drawing/2014/main" id="{8BD79752-7CD7-264C-A84D-653750C09C79}"/>
              </a:ext>
            </a:extLst>
          </p:cNvPr>
          <p:cNvSpPr>
            <a:spLocks noGrp="1"/>
          </p:cNvSpPr>
          <p:nvPr>
            <p:ph idx="1"/>
          </p:nvPr>
        </p:nvSpPr>
        <p:spPr/>
        <p:txBody>
          <a:bodyPr/>
          <a:lstStyle/>
          <a:p>
            <a:endParaRPr lang="en-US"/>
          </a:p>
        </p:txBody>
      </p:sp>
      <p:sp>
        <p:nvSpPr>
          <p:cNvPr id="4" name="Title 1">
            <a:extLst>
              <a:ext uri="{FF2B5EF4-FFF2-40B4-BE49-F238E27FC236}">
                <a16:creationId xmlns:a16="http://schemas.microsoft.com/office/drawing/2014/main" id="{5EE320D3-5E38-3747-8EEA-D76CF83F237A}"/>
              </a:ext>
            </a:extLst>
          </p:cNvPr>
          <p:cNvSpPr txBox="1">
            <a:spLocks/>
          </p:cNvSpPr>
          <p:nvPr/>
        </p:nvSpPr>
        <p:spPr>
          <a:xfrm>
            <a:off x="0" y="0"/>
            <a:ext cx="0" cy="0"/>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r>
              <a:rPr lang="en-US"/>
              <a:t>Identify relational database use cases</a:t>
            </a:r>
            <a:endParaRPr lang="en-US" dirty="0"/>
          </a:p>
        </p:txBody>
      </p:sp>
      <p:pic>
        <p:nvPicPr>
          <p:cNvPr id="5" name="Picture 4">
            <a:extLst>
              <a:ext uri="{FF2B5EF4-FFF2-40B4-BE49-F238E27FC236}">
                <a16:creationId xmlns:a16="http://schemas.microsoft.com/office/drawing/2014/main" id="{E06DBBDD-FD73-E94D-A89B-8C1B5AD843EE}"/>
              </a:ext>
              <a:ext uri="{C183D7F6-B498-43B3-948B-1728B52AA6E4}">
                <adec:decorative xmlns:adec="http://schemas.microsoft.com/office/drawing/2017/decorative" val="1"/>
              </a:ext>
            </a:extLst>
          </p:cNvPr>
          <p:cNvPicPr>
            <a:picLocks/>
          </p:cNvPicPr>
          <p:nvPr/>
        </p:nvPicPr>
        <p:blipFill>
          <a:blip r:embed="rId2"/>
          <a:stretch>
            <a:fillRect/>
          </a:stretch>
        </p:blipFill>
        <p:spPr>
          <a:xfrm>
            <a:off x="320279" y="1009176"/>
            <a:ext cx="547736" cy="547736"/>
          </a:xfrm>
          <a:prstGeom prst="rect">
            <a:avLst/>
          </a:prstGeom>
        </p:spPr>
      </p:pic>
      <p:sp>
        <p:nvSpPr>
          <p:cNvPr id="6" name="Text Placeholder 3">
            <a:extLst>
              <a:ext uri="{FF2B5EF4-FFF2-40B4-BE49-F238E27FC236}">
                <a16:creationId xmlns:a16="http://schemas.microsoft.com/office/drawing/2014/main" id="{59619B28-D1D6-FB48-B2C1-3BCDA0F82C83}"/>
              </a:ext>
            </a:extLst>
          </p:cNvPr>
          <p:cNvSpPr txBox="1">
            <a:spLocks/>
          </p:cNvSpPr>
          <p:nvPr/>
        </p:nvSpPr>
        <p:spPr>
          <a:xfrm>
            <a:off x="1096259" y="946836"/>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IoT:</a:t>
            </a:r>
          </a:p>
          <a:p>
            <a:r>
              <a:rPr lang="en-US" sz="1350" spc="0" dirty="0">
                <a:latin typeface="+mn-lt"/>
              </a:rPr>
              <a:t>Although typically considered for non-relational, the data from IoT devices could be structured and consistent</a:t>
            </a:r>
          </a:p>
        </p:txBody>
      </p:sp>
      <p:cxnSp>
        <p:nvCxnSpPr>
          <p:cNvPr id="7" name="Straight Connector 6">
            <a:extLst>
              <a:ext uri="{FF2B5EF4-FFF2-40B4-BE49-F238E27FC236}">
                <a16:creationId xmlns:a16="http://schemas.microsoft.com/office/drawing/2014/main" id="{2EF5F406-A3B8-554F-A179-08DDA6E6A0C0}"/>
              </a:ext>
              <a:ext uri="{C183D7F6-B498-43B3-948B-1728B52AA6E4}">
                <adec:decorative xmlns:adec="http://schemas.microsoft.com/office/drawing/2017/decorative" val="1"/>
              </a:ext>
            </a:extLst>
          </p:cNvPr>
          <p:cNvCxnSpPr>
            <a:cxnSpLocks/>
          </p:cNvCxnSpPr>
          <p:nvPr/>
        </p:nvCxnSpPr>
        <p:spPr>
          <a:xfrm>
            <a:off x="1096259" y="1709089"/>
            <a:ext cx="773618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CECF24D-E68A-874F-A927-B57CDAB3DD56}"/>
              </a:ext>
              <a:ext uri="{C183D7F6-B498-43B3-948B-1728B52AA6E4}">
                <adec:decorative xmlns:adec="http://schemas.microsoft.com/office/drawing/2017/decorative" val="1"/>
              </a:ext>
            </a:extLst>
          </p:cNvPr>
          <p:cNvPicPr>
            <a:picLocks/>
          </p:cNvPicPr>
          <p:nvPr/>
        </p:nvPicPr>
        <p:blipFill>
          <a:blip r:embed="rId3"/>
          <a:stretch>
            <a:fillRect/>
          </a:stretch>
        </p:blipFill>
        <p:spPr>
          <a:xfrm>
            <a:off x="320279" y="1861267"/>
            <a:ext cx="547736" cy="547736"/>
          </a:xfrm>
          <a:prstGeom prst="rect">
            <a:avLst/>
          </a:prstGeom>
        </p:spPr>
      </p:pic>
      <p:sp>
        <p:nvSpPr>
          <p:cNvPr id="9" name="Text Placeholder 4">
            <a:extLst>
              <a:ext uri="{FF2B5EF4-FFF2-40B4-BE49-F238E27FC236}">
                <a16:creationId xmlns:a16="http://schemas.microsoft.com/office/drawing/2014/main" id="{2AFF7D58-EAF5-3146-96A2-9EE8D5D6A761}"/>
              </a:ext>
            </a:extLst>
          </p:cNvPr>
          <p:cNvSpPr txBox="1">
            <a:spLocks/>
          </p:cNvSpPr>
          <p:nvPr/>
        </p:nvSpPr>
        <p:spPr>
          <a:xfrm>
            <a:off x="1096259" y="1798928"/>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Online transaction processing:</a:t>
            </a:r>
          </a:p>
          <a:p>
            <a:r>
              <a:rPr lang="en-US" sz="1350" spc="0" dirty="0">
                <a:latin typeface="+mn-lt"/>
              </a:rPr>
              <a:t>For example order systems that perform many small transactional updates</a:t>
            </a:r>
          </a:p>
        </p:txBody>
      </p:sp>
      <p:cxnSp>
        <p:nvCxnSpPr>
          <p:cNvPr id="10" name="Straight Connector 9">
            <a:extLst>
              <a:ext uri="{FF2B5EF4-FFF2-40B4-BE49-F238E27FC236}">
                <a16:creationId xmlns:a16="http://schemas.microsoft.com/office/drawing/2014/main" id="{27009DBE-E02D-F74C-9D3A-1209940D22AE}"/>
              </a:ext>
              <a:ext uri="{C183D7F6-B498-43B3-948B-1728B52AA6E4}">
                <adec:decorative xmlns:adec="http://schemas.microsoft.com/office/drawing/2017/decorative" val="1"/>
              </a:ext>
            </a:extLst>
          </p:cNvPr>
          <p:cNvCxnSpPr>
            <a:cxnSpLocks/>
          </p:cNvCxnSpPr>
          <p:nvPr/>
        </p:nvCxnSpPr>
        <p:spPr>
          <a:xfrm>
            <a:off x="1096301" y="2561180"/>
            <a:ext cx="774021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1779488-4022-6049-8BD6-32C69E4C383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26588" y="2758178"/>
            <a:ext cx="541427" cy="540708"/>
          </a:xfrm>
          <a:prstGeom prst="rect">
            <a:avLst/>
          </a:prstGeom>
        </p:spPr>
      </p:pic>
      <p:sp>
        <p:nvSpPr>
          <p:cNvPr id="12" name="Text Placeholder 6">
            <a:extLst>
              <a:ext uri="{FF2B5EF4-FFF2-40B4-BE49-F238E27FC236}">
                <a16:creationId xmlns:a16="http://schemas.microsoft.com/office/drawing/2014/main" id="{1CAC8D92-BA0F-8248-81D0-B2BF129B9DFE}"/>
              </a:ext>
            </a:extLst>
          </p:cNvPr>
          <p:cNvSpPr txBox="1">
            <a:spLocks/>
          </p:cNvSpPr>
          <p:nvPr/>
        </p:nvSpPr>
        <p:spPr>
          <a:xfrm>
            <a:off x="1081226" y="2688709"/>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Data warehousing:</a:t>
            </a:r>
          </a:p>
          <a:p>
            <a:r>
              <a:rPr lang="en-US" sz="1350" spc="0" dirty="0">
                <a:latin typeface="+mn-lt"/>
              </a:rPr>
              <a:t>Large amounts of data can be imported from multiple sources and structured to enable high-performance queries</a:t>
            </a:r>
          </a:p>
        </p:txBody>
      </p:sp>
    </p:spTree>
    <p:extLst>
      <p:ext uri="{BB962C8B-B14F-4D97-AF65-F5344CB8AC3E}">
        <p14:creationId xmlns:p14="http://schemas.microsoft.com/office/powerpoint/2010/main" val="11351794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Tables</a:t>
            </a:r>
          </a:p>
        </p:txBody>
      </p:sp>
      <p:sp>
        <p:nvSpPr>
          <p:cNvPr id="3" name="Content Placeholder 2">
            <a:extLst>
              <a:ext uri="{FF2B5EF4-FFF2-40B4-BE49-F238E27FC236}">
                <a16:creationId xmlns:a16="http://schemas.microsoft.com/office/drawing/2014/main" id="{8BD79752-7CD7-264C-A84D-653750C09C79}"/>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4F632F76-1589-1B45-AF4A-C3C2FAB28803}"/>
              </a:ext>
            </a:extLst>
          </p:cNvPr>
          <p:cNvGraphicFramePr>
            <a:graphicFrameLocks noGrp="1"/>
          </p:cNvGraphicFramePr>
          <p:nvPr/>
        </p:nvGraphicFramePr>
        <p:xfrm>
          <a:off x="326080" y="904014"/>
          <a:ext cx="4268391" cy="2993136"/>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74320">
                <a:tc>
                  <a:txBody>
                    <a:bodyPr/>
                    <a:lstStyle/>
                    <a:p>
                      <a:pPr algn="l"/>
                      <a:r>
                        <a:rPr lang="en-US" sz="14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301752">
                <a:tc>
                  <a:txBody>
                    <a:bodyPr/>
                    <a:lstStyle/>
                    <a:p>
                      <a:pPr algn="l"/>
                      <a:r>
                        <a:rPr lang="en-US" sz="14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301752">
                <a:tc>
                  <a:txBody>
                    <a:bodyPr/>
                    <a:lstStyle/>
                    <a:p>
                      <a:pPr algn="l"/>
                      <a:r>
                        <a:rPr lang="en-US" sz="14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301752">
                <a:tc>
                  <a:txBody>
                    <a:bodyPr/>
                    <a:lstStyle/>
                    <a:p>
                      <a:pPr algn="l"/>
                      <a:r>
                        <a:rPr lang="en-US" sz="14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301752">
                <a:tc>
                  <a:txBody>
                    <a:bodyPr/>
                    <a:lstStyle/>
                    <a:p>
                      <a:pPr algn="l"/>
                      <a:r>
                        <a:rPr lang="en-US" sz="14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301752">
                <a:tc>
                  <a:txBody>
                    <a:bodyPr/>
                    <a:lstStyle/>
                    <a:p>
                      <a:pPr algn="l"/>
                      <a:r>
                        <a:rPr lang="en-US" sz="14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301752">
                <a:tc>
                  <a:txBody>
                    <a:bodyPr/>
                    <a:lstStyle/>
                    <a:p>
                      <a:pPr algn="l"/>
                      <a:r>
                        <a:rPr lang="en-US" sz="14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301752">
                <a:tc>
                  <a:txBody>
                    <a:bodyPr/>
                    <a:lstStyle/>
                    <a:p>
                      <a:pPr algn="l"/>
                      <a:r>
                        <a:rPr lang="en-US" sz="14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301752">
                <a:tc>
                  <a:txBody>
                    <a:bodyPr/>
                    <a:lstStyle/>
                    <a:p>
                      <a:pPr algn="l"/>
                      <a:r>
                        <a:rPr lang="en-US" sz="1400" dirty="0">
                          <a:solidFill>
                            <a:schemeClr val="tx1"/>
                          </a:solidFill>
                          <a:latin typeface="+mn-lt"/>
                        </a:rPr>
                        <a:t>107</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Francis Ribeiro</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5138848"/>
                  </a:ext>
                </a:extLst>
              </a:tr>
            </a:tbl>
          </a:graphicData>
        </a:graphic>
      </p:graphicFrame>
      <p:sp>
        <p:nvSpPr>
          <p:cNvPr id="5" name="Rectangle 4">
            <a:extLst>
              <a:ext uri="{FF2B5EF4-FFF2-40B4-BE49-F238E27FC236}">
                <a16:creationId xmlns:a16="http://schemas.microsoft.com/office/drawing/2014/main" id="{AEB13DB6-0DBE-4946-9F91-682D9ADE6368}"/>
              </a:ext>
            </a:extLst>
          </p:cNvPr>
          <p:cNvSpPr/>
          <p:nvPr/>
        </p:nvSpPr>
        <p:spPr>
          <a:xfrm>
            <a:off x="4742236" y="90401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Data is stored in a table</a:t>
            </a:r>
          </a:p>
        </p:txBody>
      </p:sp>
      <p:sp>
        <p:nvSpPr>
          <p:cNvPr id="6" name="Rectangle 5">
            <a:extLst>
              <a:ext uri="{FF2B5EF4-FFF2-40B4-BE49-F238E27FC236}">
                <a16:creationId xmlns:a16="http://schemas.microsoft.com/office/drawing/2014/main" id="{60649DEE-005F-7448-8C3D-6B9C930EE47A}"/>
              </a:ext>
            </a:extLst>
          </p:cNvPr>
          <p:cNvSpPr/>
          <p:nvPr/>
        </p:nvSpPr>
        <p:spPr>
          <a:xfrm>
            <a:off x="4742236" y="168085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Table consists of rows and columns</a:t>
            </a:r>
          </a:p>
        </p:txBody>
      </p:sp>
      <p:sp>
        <p:nvSpPr>
          <p:cNvPr id="7" name="Rectangle 6">
            <a:extLst>
              <a:ext uri="{FF2B5EF4-FFF2-40B4-BE49-F238E27FC236}">
                <a16:creationId xmlns:a16="http://schemas.microsoft.com/office/drawing/2014/main" id="{3355FC56-C9B8-F940-AC95-41C22AAB1483}"/>
              </a:ext>
            </a:extLst>
          </p:cNvPr>
          <p:cNvSpPr/>
          <p:nvPr/>
        </p:nvSpPr>
        <p:spPr>
          <a:xfrm>
            <a:off x="4742236" y="245769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All rows have same # of columns</a:t>
            </a:r>
          </a:p>
        </p:txBody>
      </p:sp>
      <p:sp>
        <p:nvSpPr>
          <p:cNvPr id="8" name="Rectangle 7">
            <a:extLst>
              <a:ext uri="{FF2B5EF4-FFF2-40B4-BE49-F238E27FC236}">
                <a16:creationId xmlns:a16="http://schemas.microsoft.com/office/drawing/2014/main" id="{1A8CE613-9563-894E-BCCC-59D15FEFE6E0}"/>
              </a:ext>
            </a:extLst>
          </p:cNvPr>
          <p:cNvSpPr/>
          <p:nvPr/>
        </p:nvSpPr>
        <p:spPr>
          <a:xfrm>
            <a:off x="4742236" y="323453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Each column is defined by a datatype</a:t>
            </a:r>
          </a:p>
        </p:txBody>
      </p:sp>
    </p:spTree>
    <p:extLst>
      <p:ext uri="{BB962C8B-B14F-4D97-AF65-F5344CB8AC3E}">
        <p14:creationId xmlns:p14="http://schemas.microsoft.com/office/powerpoint/2010/main" val="4530595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02283-A663-E148-87C8-2D67C262C977}"/>
              </a:ext>
            </a:extLst>
          </p:cNvPr>
          <p:cNvSpPr>
            <a:spLocks noGrp="1"/>
          </p:cNvSpPr>
          <p:nvPr>
            <p:ph type="title"/>
          </p:nvPr>
        </p:nvSpPr>
        <p:spPr/>
        <p:txBody>
          <a:bodyPr/>
          <a:lstStyle/>
          <a:p>
            <a:r>
              <a:rPr lang="en-US" dirty="0"/>
              <a:t>ACID Principle</a:t>
            </a:r>
          </a:p>
        </p:txBody>
      </p:sp>
      <p:pic>
        <p:nvPicPr>
          <p:cNvPr id="4" name="Picture 3">
            <a:extLst>
              <a:ext uri="{FF2B5EF4-FFF2-40B4-BE49-F238E27FC236}">
                <a16:creationId xmlns:a16="http://schemas.microsoft.com/office/drawing/2014/main" id="{B8B1CD95-ADE8-0C4E-9140-4B745E154564}"/>
              </a:ext>
            </a:extLst>
          </p:cNvPr>
          <p:cNvPicPr>
            <a:picLocks noChangeAspect="1"/>
          </p:cNvPicPr>
          <p:nvPr/>
        </p:nvPicPr>
        <p:blipFill>
          <a:blip r:embed="rId2"/>
          <a:stretch>
            <a:fillRect/>
          </a:stretch>
        </p:blipFill>
        <p:spPr>
          <a:xfrm>
            <a:off x="1822784" y="580874"/>
            <a:ext cx="5722655" cy="4382152"/>
          </a:xfrm>
          <a:prstGeom prst="rect">
            <a:avLst/>
          </a:prstGeom>
        </p:spPr>
      </p:pic>
    </p:spTree>
    <p:extLst>
      <p:ext uri="{BB962C8B-B14F-4D97-AF65-F5344CB8AC3E}">
        <p14:creationId xmlns:p14="http://schemas.microsoft.com/office/powerpoint/2010/main" val="8971893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Normalization</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DB7F6F01-EF1A-3040-A506-D80C919A7703}"/>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A24C930A-7B01-E544-BF5B-74FF883C854F}"/>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latinLnBrk="0" hangingPunct="1"/>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latinLnBrk="0" hangingPunct="1"/>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latinLnBrk="0" hangingPunct="1"/>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latinLnBrk="0" hangingPunct="1"/>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Cross 5" descr="Cross mark on Orders template">
            <a:extLst>
              <a:ext uri="{FF2B5EF4-FFF2-40B4-BE49-F238E27FC236}">
                <a16:creationId xmlns:a16="http://schemas.microsoft.com/office/drawing/2014/main" id="{74089C2C-4292-F247-877C-FCA61E4759E9}"/>
              </a:ext>
              <a:ext uri="{C183D7F6-B498-43B3-948B-1728B52AA6E4}">
                <adec:decorative xmlns:adec="http://schemas.microsoft.com/office/drawing/2017/decorative" val="0"/>
              </a:ext>
            </a:extLst>
          </p:cNvPr>
          <p:cNvSpPr/>
          <p:nvPr/>
        </p:nvSpPr>
        <p:spPr bwMode="auto">
          <a:xfrm rot="18814952">
            <a:off x="5983446" y="1287291"/>
            <a:ext cx="1664367" cy="1674029"/>
          </a:xfrm>
          <a:prstGeom prst="plus">
            <a:avLst>
              <a:gd name="adj" fmla="val 4018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0953AEDF-C921-CA4C-83FB-80840A45258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Data is normalized to:</a:t>
            </a:r>
          </a:p>
        </p:txBody>
      </p:sp>
      <p:sp>
        <p:nvSpPr>
          <p:cNvPr id="8" name="Freeform: Shape 14">
            <a:extLst>
              <a:ext uri="{FF2B5EF4-FFF2-40B4-BE49-F238E27FC236}">
                <a16:creationId xmlns:a16="http://schemas.microsoft.com/office/drawing/2014/main" id="{E05A07DB-4316-844C-BD0E-FB0A501E1E3C}"/>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Reduce storage</a:t>
            </a:r>
            <a:endParaRPr lang="en-US" sz="1200" dirty="0">
              <a:solidFill>
                <a:schemeClr val="tx1"/>
              </a:solidFill>
            </a:endParaRPr>
          </a:p>
        </p:txBody>
      </p:sp>
      <p:sp>
        <p:nvSpPr>
          <p:cNvPr id="9" name="Freeform: Shape 16">
            <a:extLst>
              <a:ext uri="{FF2B5EF4-FFF2-40B4-BE49-F238E27FC236}">
                <a16:creationId xmlns:a16="http://schemas.microsoft.com/office/drawing/2014/main" id="{EB9448B3-34E9-1B4F-9957-FABF4FE683B2}"/>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Avoid data duplication</a:t>
            </a:r>
            <a:endParaRPr lang="en-US" sz="1200" dirty="0">
              <a:solidFill>
                <a:schemeClr val="tx1"/>
              </a:solidFill>
            </a:endParaRPr>
          </a:p>
        </p:txBody>
      </p:sp>
      <p:sp>
        <p:nvSpPr>
          <p:cNvPr id="10" name="Freeform: Shape 18">
            <a:extLst>
              <a:ext uri="{FF2B5EF4-FFF2-40B4-BE49-F238E27FC236}">
                <a16:creationId xmlns:a16="http://schemas.microsoft.com/office/drawing/2014/main" id="{93C06C09-7478-3648-A318-D8DC93203A79}"/>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a:solidFill>
                  <a:schemeClr val="tx1"/>
                </a:solidFill>
              </a:rPr>
              <a:t>Improve data quality</a:t>
            </a:r>
            <a:endParaRPr lang="en-US" sz="1200" dirty="0">
              <a:solidFill>
                <a:schemeClr val="tx1"/>
              </a:solidFill>
            </a:endParaRPr>
          </a:p>
        </p:txBody>
      </p:sp>
    </p:spTree>
    <p:extLst>
      <p:ext uri="{BB962C8B-B14F-4D97-AF65-F5344CB8AC3E}">
        <p14:creationId xmlns:p14="http://schemas.microsoft.com/office/powerpoint/2010/main" val="36549971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Table Relationships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5881DE83-9E66-D34B-84E0-F03AC82210FA}"/>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5" name="Rectangle 4" descr="Highlighting Customer ID">
            <a:extLst>
              <a:ext uri="{FF2B5EF4-FFF2-40B4-BE49-F238E27FC236}">
                <a16:creationId xmlns:a16="http://schemas.microsoft.com/office/drawing/2014/main" id="{9F464707-1DE2-974B-9A94-9DCCD1F7E3E6}"/>
              </a:ext>
              <a:ext uri="{C183D7F6-B498-43B3-948B-1728B52AA6E4}">
                <adec:decorative xmlns:adec="http://schemas.microsoft.com/office/drawing/2017/decorative" val="0"/>
              </a:ext>
            </a:extLst>
          </p:cNvPr>
          <p:cNvSpPr/>
          <p:nvPr/>
        </p:nvSpPr>
        <p:spPr bwMode="auto">
          <a:xfrm>
            <a:off x="325755" y="1202532"/>
            <a:ext cx="1110139" cy="23101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a:extLst>
              <a:ext uri="{FF2B5EF4-FFF2-40B4-BE49-F238E27FC236}">
                <a16:creationId xmlns:a16="http://schemas.microsoft.com/office/drawing/2014/main" id="{7AC2047D-1597-7740-839E-FE380DD2123D}"/>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SalesPersonID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cxnSp>
        <p:nvCxnSpPr>
          <p:cNvPr id="7" name="Connector: Elbow 11" descr="Line connector">
            <a:extLst>
              <a:ext uri="{FF2B5EF4-FFF2-40B4-BE49-F238E27FC236}">
                <a16:creationId xmlns:a16="http://schemas.microsoft.com/office/drawing/2014/main" id="{E1DAB65B-E51B-244B-8C86-5FFA26E20911}"/>
              </a:ext>
              <a:ext uri="{C183D7F6-B498-43B3-948B-1728B52AA6E4}">
                <adec:decorative xmlns:adec="http://schemas.microsoft.com/office/drawing/2017/decorative" val="0"/>
              </a:ext>
            </a:extLst>
          </p:cNvPr>
          <p:cNvCxnSpPr>
            <a:cxnSpLocks/>
            <a:stCxn id="5" idx="0"/>
            <a:endCxn id="8" idx="0"/>
          </p:cNvCxnSpPr>
          <p:nvPr/>
        </p:nvCxnSpPr>
        <p:spPr>
          <a:xfrm rot="5400000" flipH="1" flipV="1">
            <a:off x="3720937" y="-1637837"/>
            <a:ext cx="257" cy="5680483"/>
          </a:xfrm>
          <a:prstGeom prst="bentConnector3">
            <a:avLst>
              <a:gd name="adj1" fmla="val 147709649"/>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descr="Highlighting Customer ID">
            <a:extLst>
              <a:ext uri="{FF2B5EF4-FFF2-40B4-BE49-F238E27FC236}">
                <a16:creationId xmlns:a16="http://schemas.microsoft.com/office/drawing/2014/main" id="{D629D2EC-8D75-1045-B2E3-85F15E26A467}"/>
              </a:ext>
              <a:ext uri="{C183D7F6-B498-43B3-948B-1728B52AA6E4}">
                <adec:decorative xmlns:adec="http://schemas.microsoft.com/office/drawing/2017/decorative" val="0"/>
              </a:ext>
            </a:extLst>
          </p:cNvPr>
          <p:cNvSpPr/>
          <p:nvPr/>
        </p:nvSpPr>
        <p:spPr bwMode="auto">
          <a:xfrm>
            <a:off x="5807413" y="1202276"/>
            <a:ext cx="1507788" cy="2312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Checkmark on Orders table">
            <a:extLst>
              <a:ext uri="{FF2B5EF4-FFF2-40B4-BE49-F238E27FC236}">
                <a16:creationId xmlns:a16="http://schemas.microsoft.com/office/drawing/2014/main" id="{D17FE618-2232-6A43-A263-78A7CA619249}"/>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66222" y="1521901"/>
            <a:ext cx="1678499" cy="1678499"/>
          </a:xfrm>
          <a:prstGeom prst="rect">
            <a:avLst/>
          </a:prstGeom>
        </p:spPr>
      </p:pic>
      <p:sp>
        <p:nvSpPr>
          <p:cNvPr id="10" name="TextBox 9">
            <a:extLst>
              <a:ext uri="{FF2B5EF4-FFF2-40B4-BE49-F238E27FC236}">
                <a16:creationId xmlns:a16="http://schemas.microsoft.com/office/drawing/2014/main" id="{F4710E08-5B6C-7340-B8C0-AD62FD1F8BC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In a normalized database schema: </a:t>
            </a:r>
          </a:p>
        </p:txBody>
      </p:sp>
      <p:sp>
        <p:nvSpPr>
          <p:cNvPr id="11" name="Freeform: Shape 14">
            <a:extLst>
              <a:ext uri="{FF2B5EF4-FFF2-40B4-BE49-F238E27FC236}">
                <a16:creationId xmlns:a16="http://schemas.microsoft.com/office/drawing/2014/main" id="{2C9F83D7-9648-8B4C-BC4B-775CC0C071B0}"/>
              </a:ext>
            </a:extLst>
          </p:cNvPr>
          <p:cNvSpPr/>
          <p:nvPr/>
        </p:nvSpPr>
        <p:spPr>
          <a:xfrm>
            <a:off x="410409"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Primary Keys and Foreign keys are used to define relationships</a:t>
            </a:r>
          </a:p>
        </p:txBody>
      </p:sp>
      <p:sp>
        <p:nvSpPr>
          <p:cNvPr id="12" name="Freeform: Shape 16">
            <a:extLst>
              <a:ext uri="{FF2B5EF4-FFF2-40B4-BE49-F238E27FC236}">
                <a16:creationId xmlns:a16="http://schemas.microsoft.com/office/drawing/2014/main" id="{BF28DA2B-7BF0-5445-AE42-923AD30FDA1D}"/>
              </a:ext>
            </a:extLst>
          </p:cNvPr>
          <p:cNvSpPr/>
          <p:nvPr/>
        </p:nvSpPr>
        <p:spPr>
          <a:xfrm>
            <a:off x="3227325"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No data duplication exists (other than key values in 3</a:t>
            </a:r>
            <a:r>
              <a:rPr lang="en-US" sz="900" baseline="30000" dirty="0">
                <a:solidFill>
                  <a:schemeClr val="tx1"/>
                </a:solidFill>
              </a:rPr>
              <a:t>rd</a:t>
            </a:r>
            <a:r>
              <a:rPr lang="en-US" sz="900" dirty="0">
                <a:solidFill>
                  <a:schemeClr val="tx1"/>
                </a:solidFill>
              </a:rPr>
              <a:t> Normal Form (3NF)</a:t>
            </a:r>
          </a:p>
        </p:txBody>
      </p:sp>
      <p:sp>
        <p:nvSpPr>
          <p:cNvPr id="13" name="Freeform: Shape 18">
            <a:extLst>
              <a:ext uri="{FF2B5EF4-FFF2-40B4-BE49-F238E27FC236}">
                <a16:creationId xmlns:a16="http://schemas.microsoft.com/office/drawing/2014/main" id="{9A9BFE60-64B3-494A-B650-C9979110ABCD}"/>
              </a:ext>
            </a:extLst>
          </p:cNvPr>
          <p:cNvSpPr/>
          <p:nvPr/>
        </p:nvSpPr>
        <p:spPr>
          <a:xfrm>
            <a:off x="6044240"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33293578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Indexes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9C036410-3C42-CB4F-91BE-74449BF89576}"/>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92490965-9960-4140-B54D-3A283CA324F1}"/>
              </a:ext>
            </a:extLst>
          </p:cNvPr>
          <p:cNvGraphicFramePr>
            <a:graphicFrameLocks noGrp="1"/>
          </p:cNvGraphicFramePr>
          <p:nvPr/>
        </p:nvGraphicFramePr>
        <p:xfrm>
          <a:off x="4747480" y="904014"/>
          <a:ext cx="4070442" cy="2308860"/>
        </p:xfrm>
        <a:graphic>
          <a:graphicData uri="http://schemas.openxmlformats.org/drawingml/2006/table">
            <a:tbl>
              <a:tblPr firstRow="1" bandRow="1">
                <a:tableStyleId>{5C22544A-7EE6-4342-B048-85BDC9FD1C3A}</a:tableStyleId>
              </a:tblPr>
              <a:tblGrid>
                <a:gridCol w="2035221">
                  <a:extLst>
                    <a:ext uri="{9D8B030D-6E8A-4147-A177-3AD203B41FA5}">
                      <a16:colId xmlns:a16="http://schemas.microsoft.com/office/drawing/2014/main" val="1727388637"/>
                    </a:ext>
                  </a:extLst>
                </a:gridCol>
                <a:gridCol w="2035221">
                  <a:extLst>
                    <a:ext uri="{9D8B030D-6E8A-4147-A177-3AD203B41FA5}">
                      <a16:colId xmlns:a16="http://schemas.microsoft.com/office/drawing/2014/main" val="2113972269"/>
                    </a:ext>
                  </a:extLst>
                </a:gridCol>
              </a:tblGrid>
              <a:tr h="297180">
                <a:tc>
                  <a:txBody>
                    <a:bodyPr/>
                    <a:lstStyle/>
                    <a:p>
                      <a:pPr algn="l"/>
                      <a:r>
                        <a:rPr lang="en-US" sz="1500" b="0" kern="1200" dirty="0">
                          <a:solidFill>
                            <a:schemeClr val="lt1"/>
                          </a:solidFill>
                          <a:latin typeface="+mj-lt"/>
                          <a:ea typeface="+mn-ea"/>
                          <a:cs typeface="+mn-cs"/>
                        </a:rPr>
                        <a:t>IDX-CustomerRegion</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pPr algn="l"/>
                      <a:endParaRPr lang="en-US" sz="1500" b="0" kern="1200" dirty="0">
                        <a:solidFill>
                          <a:schemeClr val="lt1"/>
                        </a:solidFill>
                        <a:latin typeface="+mj-lt"/>
                        <a:ea typeface="+mn-ea"/>
                        <a:cs typeface="+mn-cs"/>
                      </a:endParaRPr>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Region</a:t>
                      </a:r>
                      <a:endParaRPr lang="en-US" sz="14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France</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Brazil</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Croatia</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Jordan</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Spain</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France</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USA</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TextBox 5">
            <a:extLst>
              <a:ext uri="{FF2B5EF4-FFF2-40B4-BE49-F238E27FC236}">
                <a16:creationId xmlns:a16="http://schemas.microsoft.com/office/drawing/2014/main" id="{80B137A8-01F1-EE4B-9CDE-D35A9CD1FCE6}"/>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An index:</a:t>
            </a:r>
          </a:p>
        </p:txBody>
      </p:sp>
      <p:sp>
        <p:nvSpPr>
          <p:cNvPr id="7" name="Freeform: Shape 14">
            <a:extLst>
              <a:ext uri="{FF2B5EF4-FFF2-40B4-BE49-F238E27FC236}">
                <a16:creationId xmlns:a16="http://schemas.microsoft.com/office/drawing/2014/main" id="{65FB704D-8705-8E45-B1F1-22771789B021}"/>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900" dirty="0">
                <a:solidFill>
                  <a:schemeClr val="tx1"/>
                </a:solidFill>
              </a:rPr>
              <a:t>Optimizes search queries for faster data retrieval</a:t>
            </a:r>
          </a:p>
        </p:txBody>
      </p:sp>
      <p:sp>
        <p:nvSpPr>
          <p:cNvPr id="8" name="Freeform: Shape 16">
            <a:extLst>
              <a:ext uri="{FF2B5EF4-FFF2-40B4-BE49-F238E27FC236}">
                <a16:creationId xmlns:a16="http://schemas.microsoft.com/office/drawing/2014/main" id="{BDD0985E-1855-3541-BD3B-C706540667F9}"/>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Reduces the amount of data pages that need to be read to retrieve the data in a SQL Statement</a:t>
            </a:r>
          </a:p>
        </p:txBody>
      </p:sp>
      <p:sp>
        <p:nvSpPr>
          <p:cNvPr id="9" name="Freeform: Shape 18">
            <a:extLst>
              <a:ext uri="{FF2B5EF4-FFF2-40B4-BE49-F238E27FC236}">
                <a16:creationId xmlns:a16="http://schemas.microsoft.com/office/drawing/2014/main" id="{49338EA1-1D40-DB4E-A763-911D66E3CEAD}"/>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3700412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Views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EC20CEDE-1524-C947-91A7-06A9D3C2956F}"/>
              </a:ext>
            </a:extLst>
          </p:cNvPr>
          <p:cNvGraphicFramePr>
            <a:graphicFrameLocks noGrp="1"/>
          </p:cNvGraphicFramePr>
          <p:nvPr/>
        </p:nvGraphicFramePr>
        <p:xfrm>
          <a:off x="326080" y="901626"/>
          <a:ext cx="3602456" cy="2308860"/>
        </p:xfrm>
        <a:graphic>
          <a:graphicData uri="http://schemas.openxmlformats.org/drawingml/2006/table">
            <a:tbl>
              <a:tblPr firstRow="1" bandRow="1">
                <a:tableStyleId>{5C22544A-7EE6-4342-B048-85BDC9FD1C3A}</a:tableStyleId>
              </a:tblPr>
              <a:tblGrid>
                <a:gridCol w="1058512">
                  <a:extLst>
                    <a:ext uri="{9D8B030D-6E8A-4147-A177-3AD203B41FA5}">
                      <a16:colId xmlns:a16="http://schemas.microsoft.com/office/drawing/2014/main" val="1727388637"/>
                    </a:ext>
                  </a:extLst>
                </a:gridCol>
                <a:gridCol w="1271972">
                  <a:extLst>
                    <a:ext uri="{9D8B030D-6E8A-4147-A177-3AD203B41FA5}">
                      <a16:colId xmlns:a16="http://schemas.microsoft.com/office/drawing/2014/main" val="299907239"/>
                    </a:ext>
                  </a:extLst>
                </a:gridCol>
                <a:gridCol w="127197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FE7C0E36-6FE6-1B4A-B5FD-2F3589D62EEF}"/>
              </a:ext>
            </a:extLst>
          </p:cNvPr>
          <p:cNvGraphicFramePr>
            <a:graphicFrameLocks noGrp="1"/>
          </p:cNvGraphicFramePr>
          <p:nvPr/>
        </p:nvGraphicFramePr>
        <p:xfrm>
          <a:off x="4042713" y="901626"/>
          <a:ext cx="2929589" cy="2306469"/>
        </p:xfrm>
        <a:graphic>
          <a:graphicData uri="http://schemas.openxmlformats.org/drawingml/2006/table">
            <a:tbl>
              <a:tblPr firstRow="1" bandRow="1">
                <a:tableStyleId>{5C22544A-7EE6-4342-B048-85BDC9FD1C3A}</a:tableStyleId>
              </a:tblPr>
              <a:tblGrid>
                <a:gridCol w="732397">
                  <a:extLst>
                    <a:ext uri="{9D8B030D-6E8A-4147-A177-3AD203B41FA5}">
                      <a16:colId xmlns:a16="http://schemas.microsoft.com/office/drawing/2014/main" val="1727388637"/>
                    </a:ext>
                  </a:extLst>
                </a:gridCol>
                <a:gridCol w="1065305">
                  <a:extLst>
                    <a:ext uri="{9D8B030D-6E8A-4147-A177-3AD203B41FA5}">
                      <a16:colId xmlns:a16="http://schemas.microsoft.com/office/drawing/2014/main" val="299907239"/>
                    </a:ext>
                  </a:extLst>
                </a:gridCol>
                <a:gridCol w="1131887">
                  <a:extLst>
                    <a:ext uri="{9D8B030D-6E8A-4147-A177-3AD203B41FA5}">
                      <a16:colId xmlns:a16="http://schemas.microsoft.com/office/drawing/2014/main" val="2578400319"/>
                    </a:ext>
                  </a:extLst>
                </a:gridCol>
              </a:tblGrid>
              <a:tr h="307214">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9951">
                <a:tc>
                  <a:txBody>
                    <a:bodyPr/>
                    <a:lstStyle/>
                    <a:p>
                      <a:r>
                        <a:rPr lang="en-US" sz="1200" kern="1200" dirty="0">
                          <a:solidFill>
                            <a:schemeClr val="tx1"/>
                          </a:solidFill>
                          <a:latin typeface="+mj-lt"/>
                          <a:ea typeface="+mn-ea"/>
                          <a:cs typeface="+mn-cs"/>
                        </a:rPr>
                        <a:t>OrderID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CustomerID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SalesPersonID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17413">
                <a:tc>
                  <a:txBody>
                    <a:bodyPr/>
                    <a:lstStyle/>
                    <a:p>
                      <a:r>
                        <a:rPr lang="en-US" sz="1200" kern="1200" dirty="0">
                          <a:solidFill>
                            <a:schemeClr val="tx1"/>
                          </a:solidFill>
                          <a:latin typeface="+mn-lt"/>
                          <a:ea typeface="+mn-ea"/>
                          <a:cs typeface="+mn-cs"/>
                        </a:rPr>
                        <a:t>AD100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17413">
                <a:tc>
                  <a:txBody>
                    <a:bodyPr/>
                    <a:lstStyle/>
                    <a:p>
                      <a:r>
                        <a:rPr lang="en-US" sz="1200" kern="1200" dirty="0">
                          <a:solidFill>
                            <a:schemeClr val="tx1"/>
                          </a:solidFill>
                          <a:latin typeface="+mn-lt"/>
                          <a:ea typeface="+mn-ea"/>
                          <a:cs typeface="+mn-cs"/>
                        </a:rPr>
                        <a:t>AD101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17413">
                <a:tc>
                  <a:txBody>
                    <a:bodyPr/>
                    <a:lstStyle/>
                    <a:p>
                      <a:r>
                        <a:rPr lang="en-US" sz="1200" kern="1200" dirty="0">
                          <a:solidFill>
                            <a:schemeClr val="tx1"/>
                          </a:solidFill>
                          <a:latin typeface="+mn-lt"/>
                          <a:ea typeface="+mn-ea"/>
                          <a:cs typeface="+mn-cs"/>
                        </a:rPr>
                        <a:t>AD102</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17413">
                <a:tc>
                  <a:txBody>
                    <a:bodyPr/>
                    <a:lstStyle/>
                    <a:p>
                      <a:r>
                        <a:rPr lang="en-US" sz="1200" kern="1200" dirty="0">
                          <a:solidFill>
                            <a:schemeClr val="tx1"/>
                          </a:solidFill>
                          <a:latin typeface="+mn-lt"/>
                          <a:ea typeface="+mn-ea"/>
                          <a:cs typeface="+mn-cs"/>
                        </a:rPr>
                        <a:t>AX103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17413">
                <a:tc>
                  <a:txBody>
                    <a:bodyPr/>
                    <a:lstStyle/>
                    <a:p>
                      <a:r>
                        <a:rPr lang="en-US" sz="1200" kern="1200" dirty="0">
                          <a:solidFill>
                            <a:schemeClr val="tx1"/>
                          </a:solidFill>
                          <a:latin typeface="+mn-lt"/>
                          <a:ea typeface="+mn-ea"/>
                          <a:cs typeface="+mn-cs"/>
                        </a:rPr>
                        <a:t>AS104</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17413">
                <a:tc>
                  <a:txBody>
                    <a:bodyPr/>
                    <a:lstStyle/>
                    <a:p>
                      <a:r>
                        <a:rPr lang="en-US" sz="1200" kern="1200" dirty="0">
                          <a:solidFill>
                            <a:schemeClr val="tx1"/>
                          </a:solidFill>
                          <a:latin typeface="+mn-lt"/>
                          <a:ea typeface="+mn-ea"/>
                          <a:cs typeface="+mn-cs"/>
                        </a:rPr>
                        <a:t>AR105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17413">
                <a:tc>
                  <a:txBody>
                    <a:bodyPr/>
                    <a:lstStyle/>
                    <a:p>
                      <a:r>
                        <a:rPr lang="en-US" sz="1200" kern="1200" dirty="0">
                          <a:solidFill>
                            <a:schemeClr val="tx1"/>
                          </a:solidFill>
                          <a:latin typeface="+mn-lt"/>
                          <a:ea typeface="+mn-ea"/>
                          <a:cs typeface="+mn-cs"/>
                        </a:rPr>
                        <a:t>MK106</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217413">
                <a:tc>
                  <a:txBody>
                    <a:bodyPr/>
                    <a:lstStyle/>
                    <a:p>
                      <a:pPr marL="0" algn="l" defTabSz="914367" rtl="0" eaLnBrk="1" latinLnBrk="0" hangingPunct="1"/>
                      <a:r>
                        <a:rPr lang="en-US" sz="1200" kern="1200" dirty="0">
                          <a:solidFill>
                            <a:schemeClr val="tx1"/>
                          </a:solidFill>
                          <a:latin typeface="+mn-lt"/>
                          <a:ea typeface="+mn-ea"/>
                          <a:cs typeface="+mn-cs"/>
                        </a:rPr>
                        <a:t>DB205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14367" rtl="0" eaLnBrk="1" fontAlgn="b" latinLnBrk="0" hangingPunct="1"/>
                      <a:r>
                        <a:rPr lang="en-US" sz="1200" kern="1200" dirty="0">
                          <a:solidFill>
                            <a:schemeClr val="tx1"/>
                          </a:solidFill>
                          <a:latin typeface="+mn-lt"/>
                          <a:ea typeface="+mn-ea"/>
                          <a:cs typeface="+mn-cs"/>
                        </a:rPr>
                        <a:t>100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14367" rtl="0" eaLnBrk="1" latinLnBrk="0" hangingPunct="1"/>
                      <a:r>
                        <a:rPr lang="en-US" sz="1200" kern="1200" dirty="0">
                          <a:solidFill>
                            <a:schemeClr val="tx1"/>
                          </a:solidFill>
                          <a:latin typeface="+mn-lt"/>
                          <a:ea typeface="+mn-ea"/>
                          <a:cs typeface="+mn-cs"/>
                        </a:rPr>
                        <a:t>205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55524210"/>
                  </a:ext>
                </a:extLst>
              </a:tr>
            </a:tbl>
          </a:graphicData>
        </a:graphic>
      </p:graphicFrame>
      <p:sp>
        <p:nvSpPr>
          <p:cNvPr id="6" name="Rectangle 5">
            <a:extLst>
              <a:ext uri="{FF2B5EF4-FFF2-40B4-BE49-F238E27FC236}">
                <a16:creationId xmlns:a16="http://schemas.microsoft.com/office/drawing/2014/main" id="{12BF222C-DFE1-0F47-AE02-2AC27FF78F85}"/>
              </a:ext>
              <a:ext uri="{C183D7F6-B498-43B3-948B-1728B52AA6E4}">
                <adec:decorative xmlns:adec="http://schemas.microsoft.com/office/drawing/2017/decorative" val="0"/>
              </a:ext>
            </a:extLst>
          </p:cNvPr>
          <p:cNvSpPr/>
          <p:nvPr/>
        </p:nvSpPr>
        <p:spPr bwMode="auto">
          <a:xfrm>
            <a:off x="7086479" y="901626"/>
            <a:ext cx="1743198" cy="23088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Create the definition of a view:</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CREATE VIEW vw_customerorders AS</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SELECT Customers.CustomerID, Customers.CustomerName, Orders.OrderID FROM Customers JOIN Orders on Customers.CustomerID = Orders.CustomerID</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Retrieve the orders placed by customer 102 using the view:</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SELECT CustomerName, OrderID from vw_customerorders WHERE CustomerID=102</a:t>
            </a:r>
          </a:p>
        </p:txBody>
      </p:sp>
      <p:sp>
        <p:nvSpPr>
          <p:cNvPr id="7" name="TextBox 6">
            <a:extLst>
              <a:ext uri="{FF2B5EF4-FFF2-40B4-BE49-F238E27FC236}">
                <a16:creationId xmlns:a16="http://schemas.microsoft.com/office/drawing/2014/main" id="{96A50510-0D74-A74F-8ED0-E5570E207413}"/>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A view is a virtual table based on the result set of query:</a:t>
            </a:r>
          </a:p>
        </p:txBody>
      </p:sp>
      <p:sp>
        <p:nvSpPr>
          <p:cNvPr id="8" name="Freeform: Shape 14">
            <a:extLst>
              <a:ext uri="{FF2B5EF4-FFF2-40B4-BE49-F238E27FC236}">
                <a16:creationId xmlns:a16="http://schemas.microsoft.com/office/drawing/2014/main" id="{CE6B6F79-8350-EF42-9E65-3FEC9E447B38}"/>
              </a:ext>
            </a:extLst>
          </p:cNvPr>
          <p:cNvSpPr/>
          <p:nvPr/>
        </p:nvSpPr>
        <p:spPr>
          <a:xfrm>
            <a:off x="410409" y="3662354"/>
            <a:ext cx="4072077" cy="38100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Views are created to simplify the query </a:t>
            </a:r>
          </a:p>
        </p:txBody>
      </p:sp>
      <p:sp>
        <p:nvSpPr>
          <p:cNvPr id="9" name="Freeform: Shape 16">
            <a:extLst>
              <a:ext uri="{FF2B5EF4-FFF2-40B4-BE49-F238E27FC236}">
                <a16:creationId xmlns:a16="http://schemas.microsoft.com/office/drawing/2014/main" id="{B5B10BB4-0EE0-3E43-B5F3-7F1D85757F2B}"/>
              </a:ext>
            </a:extLst>
          </p:cNvPr>
          <p:cNvSpPr/>
          <p:nvPr/>
        </p:nvSpPr>
        <p:spPr>
          <a:xfrm>
            <a:off x="4657585" y="3662354"/>
            <a:ext cx="4072077" cy="38100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Combine relational data into a single pane view</a:t>
            </a:r>
          </a:p>
        </p:txBody>
      </p:sp>
    </p:spTree>
    <p:extLst>
      <p:ext uri="{BB962C8B-B14F-4D97-AF65-F5344CB8AC3E}">
        <p14:creationId xmlns:p14="http://schemas.microsoft.com/office/powerpoint/2010/main" val="29218730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Statement Categories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290AC777-49C5-1442-95C0-ECD1CBF51064}"/>
              </a:ext>
            </a:extLst>
          </p:cNvPr>
          <p:cNvSpPr/>
          <p:nvPr/>
        </p:nvSpPr>
        <p:spPr bwMode="auto">
          <a:xfrm>
            <a:off x="314914"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DML</a:t>
            </a:r>
            <a:endParaRPr lang="en-US" sz="1765" dirty="0">
              <a:solidFill>
                <a:schemeClr val="bg1"/>
              </a:solidFill>
              <a:latin typeface="+mj-lt"/>
              <a:cs typeface="Segoe UI" panose="020B0502040204020203" pitchFamily="34" charset="0"/>
            </a:endParaRPr>
          </a:p>
        </p:txBody>
      </p:sp>
      <p:sp>
        <p:nvSpPr>
          <p:cNvPr id="5" name="Rectangle 4">
            <a:extLst>
              <a:ext uri="{FF2B5EF4-FFF2-40B4-BE49-F238E27FC236}">
                <a16:creationId xmlns:a16="http://schemas.microsoft.com/office/drawing/2014/main" id="{A28FADEA-4EBC-904B-93A1-625BA746FB55}"/>
              </a:ext>
            </a:extLst>
          </p:cNvPr>
          <p:cNvSpPr/>
          <p:nvPr/>
        </p:nvSpPr>
        <p:spPr bwMode="auto">
          <a:xfrm>
            <a:off x="314914"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Manipulation Language</a:t>
            </a:r>
          </a:p>
          <a:p>
            <a:pPr>
              <a:spcAft>
                <a:spcPts val="882"/>
              </a:spcAft>
            </a:pPr>
            <a:r>
              <a:rPr lang="en-GB" sz="1618" dirty="0"/>
              <a:t>Used to query and manipulate data</a:t>
            </a:r>
          </a:p>
          <a:p>
            <a:pPr>
              <a:spcAft>
                <a:spcPts val="882"/>
              </a:spcAft>
            </a:pPr>
            <a:r>
              <a:rPr lang="en-GB" sz="1618" dirty="0"/>
              <a:t>SELECT, INSERT, UPDATE, DELETE</a:t>
            </a:r>
            <a:endParaRPr lang="en-US" sz="1618"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C7D3EA47-A77E-A948-AD1A-BE7012DD3C32}"/>
              </a:ext>
            </a:extLst>
          </p:cNvPr>
          <p:cNvSpPr/>
          <p:nvPr/>
        </p:nvSpPr>
        <p:spPr bwMode="auto">
          <a:xfrm>
            <a:off x="3187581"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DDL</a:t>
            </a:r>
            <a:endParaRPr lang="en-US" sz="1765" dirty="0">
              <a:solidFill>
                <a:schemeClr val="bg1"/>
              </a:solidFill>
              <a:latin typeface="+mj-lt"/>
              <a:cs typeface="Segoe UI" panose="020B0502040204020203" pitchFamily="34" charset="0"/>
            </a:endParaRPr>
          </a:p>
        </p:txBody>
      </p:sp>
      <p:sp>
        <p:nvSpPr>
          <p:cNvPr id="7" name="Rectangle 6">
            <a:extLst>
              <a:ext uri="{FF2B5EF4-FFF2-40B4-BE49-F238E27FC236}">
                <a16:creationId xmlns:a16="http://schemas.microsoft.com/office/drawing/2014/main" id="{3D9B975D-4B0F-A849-9BC3-15D54099AA23}"/>
              </a:ext>
            </a:extLst>
          </p:cNvPr>
          <p:cNvSpPr/>
          <p:nvPr/>
        </p:nvSpPr>
        <p:spPr bwMode="auto">
          <a:xfrm>
            <a:off x="3187580"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Definition Language</a:t>
            </a:r>
          </a:p>
          <a:p>
            <a:pPr>
              <a:spcAft>
                <a:spcPts val="882"/>
              </a:spcAft>
            </a:pPr>
            <a:r>
              <a:rPr lang="en-GB" sz="1618" dirty="0"/>
              <a:t>Used to define database objects</a:t>
            </a:r>
          </a:p>
          <a:p>
            <a:pPr>
              <a:spcAft>
                <a:spcPts val="882"/>
              </a:spcAft>
            </a:pPr>
            <a:r>
              <a:rPr lang="en-GB" sz="1618" dirty="0"/>
              <a:t>CREATE, ALTER, DROP, RENAME</a:t>
            </a:r>
            <a:endParaRPr lang="en-US" sz="1618"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2309A2E2-EB74-7A44-9484-24038EF7DBC5}"/>
              </a:ext>
            </a:extLst>
          </p:cNvPr>
          <p:cNvSpPr/>
          <p:nvPr/>
        </p:nvSpPr>
        <p:spPr bwMode="auto">
          <a:xfrm>
            <a:off x="6060247"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DCL</a:t>
            </a:r>
            <a:endParaRPr lang="en-US" sz="1765" dirty="0">
              <a:solidFill>
                <a:schemeClr val="bg1"/>
              </a:solidFill>
              <a:latin typeface="+mj-lt"/>
              <a:cs typeface="Segoe UI" panose="020B0502040204020203" pitchFamily="34" charset="0"/>
            </a:endParaRPr>
          </a:p>
        </p:txBody>
      </p:sp>
      <p:sp>
        <p:nvSpPr>
          <p:cNvPr id="9" name="Rectangle 8">
            <a:extLst>
              <a:ext uri="{FF2B5EF4-FFF2-40B4-BE49-F238E27FC236}">
                <a16:creationId xmlns:a16="http://schemas.microsoft.com/office/drawing/2014/main" id="{EF1DA20F-4796-064B-8EF6-F07C311EC6B0}"/>
              </a:ext>
            </a:extLst>
          </p:cNvPr>
          <p:cNvSpPr/>
          <p:nvPr/>
        </p:nvSpPr>
        <p:spPr bwMode="auto">
          <a:xfrm>
            <a:off x="6060247"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Control Language</a:t>
            </a:r>
          </a:p>
          <a:p>
            <a:pPr>
              <a:spcAft>
                <a:spcPts val="882"/>
              </a:spcAft>
            </a:pPr>
            <a:r>
              <a:rPr lang="en-GB" sz="1618" dirty="0"/>
              <a:t>Used to manage security permissions</a:t>
            </a:r>
          </a:p>
          <a:p>
            <a:pPr>
              <a:spcAft>
                <a:spcPts val="882"/>
              </a:spcAft>
            </a:pPr>
            <a:r>
              <a:rPr lang="en-GB" sz="1618" dirty="0"/>
              <a:t>GRANT, REVOKE, DENY</a:t>
            </a:r>
            <a:endParaRPr lang="en-US" sz="161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555494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DML Statements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6">
            <a:extLst>
              <a:ext uri="{FF2B5EF4-FFF2-40B4-BE49-F238E27FC236}">
                <a16:creationId xmlns:a16="http://schemas.microsoft.com/office/drawing/2014/main" id="{05F7A848-8E82-7A48-B656-BA9F121DD226}"/>
              </a:ext>
            </a:extLst>
          </p:cNvPr>
          <p:cNvGraphicFramePr>
            <a:graphicFrameLocks noGrp="1"/>
          </p:cNvGraphicFramePr>
          <p:nvPr/>
        </p:nvGraphicFramePr>
        <p:xfrm>
          <a:off x="313984" y="1092994"/>
          <a:ext cx="8516037" cy="1956454"/>
        </p:xfrm>
        <a:graphic>
          <a:graphicData uri="http://schemas.openxmlformats.org/drawingml/2006/table">
            <a:tbl>
              <a:tblPr firstRow="1" bandRow="1">
                <a:tableStyleId>{2D5ABB26-0587-4C30-8999-92F81FD0307C}</a:tableStyleId>
              </a:tblPr>
              <a:tblGrid>
                <a:gridCol w="1632941">
                  <a:extLst>
                    <a:ext uri="{9D8B030D-6E8A-4147-A177-3AD203B41FA5}">
                      <a16:colId xmlns:a16="http://schemas.microsoft.com/office/drawing/2014/main" val="1952609090"/>
                    </a:ext>
                  </a:extLst>
                </a:gridCol>
                <a:gridCol w="6883096">
                  <a:extLst>
                    <a:ext uri="{9D8B030D-6E8A-4147-A177-3AD203B41FA5}">
                      <a16:colId xmlns:a16="http://schemas.microsoft.com/office/drawing/2014/main" val="2776130916"/>
                    </a:ext>
                  </a:extLst>
                </a:gridCol>
              </a:tblGrid>
              <a:tr h="342890">
                <a:tc>
                  <a:txBody>
                    <a:bodyPr/>
                    <a:lstStyle/>
                    <a:p>
                      <a:r>
                        <a:rPr lang="en-US" sz="1800" dirty="0">
                          <a:solidFill>
                            <a:schemeClr val="bg1"/>
                          </a:solidFill>
                          <a:latin typeface="+mj-lt"/>
                        </a:rPr>
                        <a:t>Statement</a:t>
                      </a:r>
                    </a:p>
                  </a:txBody>
                  <a:tcPr marL="68570" marR="68570" marT="34285" marB="34285" anchor="ctr">
                    <a:lnL w="6350" cap="flat" cmpd="sng" algn="ctr">
                      <a:solidFill>
                        <a:srgbClr val="243A5E"/>
                      </a:solidFill>
                      <a:prstDash val="solid"/>
                      <a:round/>
                      <a:headEnd type="none" w="med" len="med"/>
                      <a:tailEnd type="none" w="med" len="med"/>
                    </a:lnL>
                    <a:lnR w="12700" cap="flat" cmpd="sng" algn="ctr">
                      <a:solidFill>
                        <a:schemeClr val="bg1"/>
                      </a:solidFill>
                      <a:prstDash val="solid"/>
                      <a:round/>
                      <a:headEnd type="none" w="med" len="med"/>
                      <a:tailEnd type="none" w="med" len="med"/>
                    </a:lnR>
                    <a:lnB w="6350" cap="flat" cmpd="sng" algn="ctr">
                      <a:noFill/>
                      <a:prstDash val="solid"/>
                      <a:round/>
                      <a:headEnd type="none" w="med" len="med"/>
                      <a:tailEnd type="none" w="med" len="med"/>
                    </a:lnB>
                    <a:solidFill>
                      <a:srgbClr val="243A5E"/>
                    </a:solidFill>
                  </a:tcPr>
                </a:tc>
                <a:tc>
                  <a:txBody>
                    <a:bodyPr/>
                    <a:lstStyle/>
                    <a:p>
                      <a:r>
                        <a:rPr lang="en-US" sz="1800" dirty="0">
                          <a:solidFill>
                            <a:schemeClr val="bg1"/>
                          </a:solidFill>
                          <a:latin typeface="+mj-lt"/>
                        </a:rPr>
                        <a:t>Description</a:t>
                      </a:r>
                    </a:p>
                  </a:txBody>
                  <a:tcPr marL="68570" marR="68570" marT="34285" marB="34285" anchor="ctr">
                    <a:lnL w="1270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908836511"/>
                  </a:ext>
                </a:extLst>
              </a:tr>
              <a:tr h="403391">
                <a:tc>
                  <a:txBody>
                    <a:bodyPr/>
                    <a:lstStyle/>
                    <a:p>
                      <a:r>
                        <a:rPr lang="en-US" sz="1700" dirty="0"/>
                        <a:t>SELECT</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dirty="0"/>
                        <a:t>Select/read from a table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695702"/>
                  </a:ext>
                </a:extLst>
              </a:tr>
              <a:tr h="403391">
                <a:tc>
                  <a:txBody>
                    <a:bodyPr/>
                    <a:lstStyle/>
                    <a:p>
                      <a:r>
                        <a:rPr lang="en-US" sz="1700" dirty="0"/>
                        <a:t>INSERT</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dirty="0"/>
                        <a:t>Insert new rows in a table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82028643"/>
                  </a:ext>
                </a:extLst>
              </a:tr>
              <a:tr h="403391">
                <a:tc>
                  <a:txBody>
                    <a:bodyPr/>
                    <a:lstStyle/>
                    <a:p>
                      <a:r>
                        <a:rPr lang="en-US" sz="1700" dirty="0"/>
                        <a:t>UPDATE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dirty="0"/>
                        <a:t>Edit/Update existing rows in a table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80825599"/>
                  </a:ext>
                </a:extLst>
              </a:tr>
              <a:tr h="403391">
                <a:tc>
                  <a:txBody>
                    <a:bodyPr/>
                    <a:lstStyle/>
                    <a:p>
                      <a:r>
                        <a:rPr lang="en-US" sz="1700" dirty="0"/>
                        <a:t>DELETE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dirty="0"/>
                        <a:t>Delete existing rows in a table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6299240"/>
                  </a:ext>
                </a:extLst>
              </a:tr>
            </a:tbl>
          </a:graphicData>
        </a:graphic>
      </p:graphicFrame>
    </p:spTree>
    <p:extLst>
      <p:ext uri="{BB962C8B-B14F-4D97-AF65-F5344CB8AC3E}">
        <p14:creationId xmlns:p14="http://schemas.microsoft.com/office/powerpoint/2010/main" val="24495197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SELECT Statement</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D86A3F88-8E7C-5645-8775-7F08023CCD4E}"/>
              </a:ext>
            </a:extLst>
          </p:cNvPr>
          <p:cNvSpPr/>
          <p:nvPr/>
        </p:nvSpPr>
        <p:spPr>
          <a:xfrm>
            <a:off x="313982" y="1092994"/>
            <a:ext cx="8507865" cy="3059906"/>
          </a:xfrm>
          <a:prstGeom prst="rect">
            <a:avLst/>
          </a:prstGeom>
          <a:solidFill>
            <a:schemeClr val="bg1">
              <a:lumMod val="95000"/>
            </a:schemeClr>
          </a:solidFill>
        </p:spPr>
        <p:txBody>
          <a:bodyPr wrap="square" lIns="100848" tIns="67232" rIns="100848" bIns="67232">
            <a:noAutofit/>
          </a:bodyPr>
          <a:lstStyle/>
          <a:p>
            <a:pPr>
              <a:spcBef>
                <a:spcPts val="441"/>
              </a:spcBef>
            </a:pPr>
            <a:r>
              <a:rPr lang="en-GB" sz="1765" dirty="0">
                <a:solidFill>
                  <a:srgbClr val="0000FF"/>
                </a:solidFill>
                <a:latin typeface="Consolas" panose="020B0609020204030204" pitchFamily="49" charset="0"/>
              </a:rPr>
              <a:t>SELECT</a:t>
            </a:r>
            <a:r>
              <a:rPr lang="en-GB" sz="1765" dirty="0">
                <a:solidFill>
                  <a:prstClr val="black"/>
                </a:solidFill>
                <a:latin typeface="Consolas" panose="020B0609020204030204" pitchFamily="49" charset="0"/>
              </a:rPr>
              <a:t> EmployeeId</a:t>
            </a:r>
            <a:r>
              <a:rPr lang="en-GB" sz="1765" dirty="0">
                <a:solidFill>
                  <a:srgbClr val="808080"/>
                </a:solidFill>
                <a:latin typeface="Consolas" panose="020B0609020204030204" pitchFamily="49" charset="0"/>
              </a:rPr>
              <a:t>,</a:t>
            </a:r>
            <a:r>
              <a:rPr lang="en-GB" sz="1765" dirty="0">
                <a:solidFill>
                  <a:prstClr val="black"/>
                </a:solidFill>
                <a:latin typeface="Consolas" panose="020B0609020204030204" pitchFamily="49" charset="0"/>
              </a:rPr>
              <a:t> </a:t>
            </a:r>
            <a:r>
              <a:rPr lang="en-GB" sz="1765" dirty="0">
                <a:solidFill>
                  <a:srgbClr val="CC00CC"/>
                </a:solidFill>
                <a:latin typeface="Consolas" panose="020B0609020204030204" pitchFamily="49" charset="0"/>
              </a:rPr>
              <a:t>YEAR</a:t>
            </a:r>
            <a:r>
              <a:rPr lang="en-GB" sz="1765" dirty="0">
                <a:solidFill>
                  <a:srgbClr val="808080"/>
                </a:solidFill>
                <a:latin typeface="Consolas" panose="020B0609020204030204" pitchFamily="49" charset="0"/>
              </a:rPr>
              <a:t>(</a:t>
            </a:r>
            <a:r>
              <a:rPr lang="en-GB" sz="1765" dirty="0">
                <a:solidFill>
                  <a:prstClr val="black"/>
                </a:solidFill>
                <a:latin typeface="Consolas" panose="020B0609020204030204" pitchFamily="49" charset="0"/>
              </a:rPr>
              <a:t>OrderDate</a:t>
            </a:r>
            <a:r>
              <a:rPr lang="en-GB" sz="1765" dirty="0">
                <a:solidFill>
                  <a:srgbClr val="808080"/>
                </a:solidFill>
                <a:latin typeface="Consolas" panose="020B0609020204030204" pitchFamily="49" charset="0"/>
              </a:rPr>
              <a:t>)</a:t>
            </a:r>
            <a:r>
              <a:rPr lang="en-GB" sz="1765" dirty="0">
                <a:solidFill>
                  <a:prstClr val="black"/>
                </a:solidFill>
                <a:latin typeface="Consolas" panose="020B0609020204030204" pitchFamily="49" charset="0"/>
              </a:rPr>
              <a:t> </a:t>
            </a:r>
            <a:r>
              <a:rPr lang="en-GB" sz="1765" dirty="0">
                <a:solidFill>
                  <a:srgbClr val="0000FF"/>
                </a:solidFill>
                <a:latin typeface="Consolas" panose="020B0609020204030204" pitchFamily="49" charset="0"/>
              </a:rPr>
              <a:t>AS</a:t>
            </a:r>
            <a:r>
              <a:rPr lang="en-GB" sz="1765" dirty="0">
                <a:solidFill>
                  <a:prstClr val="black"/>
                </a:solidFill>
                <a:latin typeface="Consolas" panose="020B0609020204030204" pitchFamily="49" charset="0"/>
              </a:rPr>
              <a:t> OrderYear</a:t>
            </a:r>
          </a:p>
          <a:p>
            <a:pPr>
              <a:spcBef>
                <a:spcPts val="441"/>
              </a:spcBef>
            </a:pPr>
            <a:r>
              <a:rPr lang="en-US" sz="1765" dirty="0">
                <a:solidFill>
                  <a:srgbClr val="0000FF"/>
                </a:solidFill>
                <a:latin typeface="Consolas" panose="020B0609020204030204" pitchFamily="49" charset="0"/>
              </a:rPr>
              <a:t>FROM</a:t>
            </a:r>
            <a:r>
              <a:rPr lang="en-US" sz="1765" dirty="0">
                <a:solidFill>
                  <a:prstClr val="black"/>
                </a:solidFill>
                <a:latin typeface="Consolas" panose="020B0609020204030204" pitchFamily="49" charset="0"/>
              </a:rPr>
              <a:t> Sales</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Orders</a:t>
            </a:r>
          </a:p>
          <a:p>
            <a:pPr>
              <a:spcBef>
                <a:spcPts val="441"/>
              </a:spcBef>
            </a:pPr>
            <a:r>
              <a:rPr lang="en-US" sz="1765" dirty="0">
                <a:solidFill>
                  <a:srgbClr val="0000FF"/>
                </a:solidFill>
                <a:latin typeface="Consolas" panose="020B0609020204030204" pitchFamily="49" charset="0"/>
              </a:rPr>
              <a:t>WHERE</a:t>
            </a:r>
            <a:r>
              <a:rPr lang="en-US" sz="1765" dirty="0">
                <a:solidFill>
                  <a:prstClr val="black"/>
                </a:solidFill>
                <a:latin typeface="Consolas" panose="020B0609020204030204" pitchFamily="49" charset="0"/>
              </a:rPr>
              <a:t> CustomerId </a:t>
            </a:r>
            <a:r>
              <a:rPr lang="en-US" sz="1765" dirty="0">
                <a:solidFill>
                  <a:srgbClr val="808080"/>
                </a:solidFill>
                <a:latin typeface="Consolas" panose="020B0609020204030204" pitchFamily="49" charset="0"/>
              </a:rPr>
              <a:t>= </a:t>
            </a:r>
            <a:r>
              <a:rPr lang="en-US" sz="1765" dirty="0">
                <a:solidFill>
                  <a:prstClr val="black"/>
                </a:solidFill>
                <a:latin typeface="Consolas" panose="020B0609020204030204" pitchFamily="49" charset="0"/>
              </a:rPr>
              <a:t>71</a:t>
            </a:r>
          </a:p>
          <a:p>
            <a:pPr>
              <a:spcBef>
                <a:spcPts val="441"/>
              </a:spcBef>
            </a:pPr>
            <a:r>
              <a:rPr lang="en-US" sz="1765" dirty="0">
                <a:solidFill>
                  <a:srgbClr val="0000FF"/>
                </a:solidFill>
                <a:latin typeface="Consolas" panose="020B0609020204030204" pitchFamily="49" charset="0"/>
              </a:rPr>
              <a:t>GROUP</a:t>
            </a:r>
            <a:r>
              <a:rPr lang="en-US" sz="1765" dirty="0">
                <a:solidFill>
                  <a:prstClr val="black"/>
                </a:solidFill>
                <a:latin typeface="Consolas" panose="020B0609020204030204" pitchFamily="49" charset="0"/>
              </a:rPr>
              <a:t> </a:t>
            </a:r>
            <a:r>
              <a:rPr lang="en-US" sz="1765" dirty="0">
                <a:solidFill>
                  <a:srgbClr val="0000FF"/>
                </a:solidFill>
                <a:latin typeface="Consolas" panose="020B0609020204030204" pitchFamily="49" charset="0"/>
              </a:rPr>
              <a:t>BY</a:t>
            </a:r>
            <a:r>
              <a:rPr lang="en-US" sz="1765" dirty="0">
                <a:solidFill>
                  <a:prstClr val="black"/>
                </a:solidFill>
                <a:latin typeface="Consolas" panose="020B0609020204030204" pitchFamily="49" charset="0"/>
              </a:rPr>
              <a:t> EmployeeId</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 </a:t>
            </a:r>
            <a:r>
              <a:rPr lang="en-US" sz="1765" dirty="0">
                <a:solidFill>
                  <a:srgbClr val="CC00CC"/>
                </a:solidFill>
                <a:latin typeface="Consolas" panose="020B0609020204030204" pitchFamily="49" charset="0"/>
              </a:rPr>
              <a:t>YEAR</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OrderDate</a:t>
            </a:r>
            <a:r>
              <a:rPr lang="en-US" sz="1765" dirty="0">
                <a:solidFill>
                  <a:srgbClr val="808080"/>
                </a:solidFill>
                <a:latin typeface="Consolas" panose="020B0609020204030204" pitchFamily="49" charset="0"/>
              </a:rPr>
              <a:t>)</a:t>
            </a:r>
            <a:endParaRPr lang="en-US" sz="1765" dirty="0">
              <a:solidFill>
                <a:prstClr val="black"/>
              </a:solidFill>
              <a:latin typeface="Consolas" panose="020B0609020204030204" pitchFamily="49" charset="0"/>
            </a:endParaRPr>
          </a:p>
          <a:p>
            <a:pPr>
              <a:spcBef>
                <a:spcPts val="441"/>
              </a:spcBef>
            </a:pPr>
            <a:r>
              <a:rPr lang="en-US" sz="1765" dirty="0">
                <a:solidFill>
                  <a:srgbClr val="0000FF"/>
                </a:solidFill>
                <a:latin typeface="Consolas" panose="020B0609020204030204" pitchFamily="49" charset="0"/>
              </a:rPr>
              <a:t>HAVING</a:t>
            </a:r>
            <a:r>
              <a:rPr lang="en-US" sz="1765" dirty="0">
                <a:solidFill>
                  <a:prstClr val="black"/>
                </a:solidFill>
                <a:latin typeface="Consolas" panose="020B0609020204030204" pitchFamily="49" charset="0"/>
              </a:rPr>
              <a:t> </a:t>
            </a:r>
            <a:r>
              <a:rPr lang="en-US" sz="1765" dirty="0">
                <a:solidFill>
                  <a:srgbClr val="CC00CC"/>
                </a:solidFill>
                <a:latin typeface="Consolas" panose="020B0609020204030204" pitchFamily="49" charset="0"/>
              </a:rPr>
              <a:t>COUNT</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 </a:t>
            </a:r>
            <a:r>
              <a:rPr lang="en-US" sz="1765" dirty="0">
                <a:solidFill>
                  <a:srgbClr val="808080"/>
                </a:solidFill>
                <a:latin typeface="Consolas" panose="020B0609020204030204" pitchFamily="49" charset="0"/>
              </a:rPr>
              <a:t>&gt;</a:t>
            </a:r>
            <a:r>
              <a:rPr lang="en-US" sz="1765" dirty="0">
                <a:solidFill>
                  <a:prstClr val="black"/>
                </a:solidFill>
                <a:latin typeface="Consolas" panose="020B0609020204030204" pitchFamily="49" charset="0"/>
              </a:rPr>
              <a:t> 1</a:t>
            </a:r>
          </a:p>
          <a:p>
            <a:pPr>
              <a:spcBef>
                <a:spcPts val="441"/>
              </a:spcBef>
            </a:pPr>
            <a:r>
              <a:rPr lang="en-US" sz="1765" dirty="0">
                <a:solidFill>
                  <a:srgbClr val="0000FF"/>
                </a:solidFill>
                <a:latin typeface="Consolas" panose="020B0609020204030204" pitchFamily="49" charset="0"/>
              </a:rPr>
              <a:t>ORDER</a:t>
            </a:r>
            <a:r>
              <a:rPr lang="en-US" sz="1765" dirty="0">
                <a:solidFill>
                  <a:prstClr val="black"/>
                </a:solidFill>
                <a:latin typeface="Consolas" panose="020B0609020204030204" pitchFamily="49" charset="0"/>
              </a:rPr>
              <a:t> </a:t>
            </a:r>
            <a:r>
              <a:rPr lang="en-US" sz="1765" dirty="0">
                <a:solidFill>
                  <a:srgbClr val="0000FF"/>
                </a:solidFill>
                <a:latin typeface="Consolas" panose="020B0609020204030204" pitchFamily="49" charset="0"/>
              </a:rPr>
              <a:t>BY</a:t>
            </a:r>
            <a:r>
              <a:rPr lang="en-US" sz="1765" dirty="0">
                <a:solidFill>
                  <a:prstClr val="black"/>
                </a:solidFill>
                <a:latin typeface="Consolas" panose="020B0609020204030204" pitchFamily="49" charset="0"/>
              </a:rPr>
              <a:t> EmployeeId</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 OrderYear</a:t>
            </a:r>
            <a:r>
              <a:rPr lang="en-US" sz="1765" dirty="0">
                <a:solidFill>
                  <a:srgbClr val="808080"/>
                </a:solidFill>
                <a:latin typeface="Consolas" panose="020B0609020204030204" pitchFamily="49" charset="0"/>
              </a:rPr>
              <a:t>;</a:t>
            </a:r>
          </a:p>
        </p:txBody>
      </p:sp>
    </p:spTree>
    <p:extLst>
      <p:ext uri="{BB962C8B-B14F-4D97-AF65-F5344CB8AC3E}">
        <p14:creationId xmlns:p14="http://schemas.microsoft.com/office/powerpoint/2010/main" val="4059609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2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Content catch-up</a:t>
            </a:r>
          </a:p>
          <a:p>
            <a:r>
              <a:rPr lang="en-US" dirty="0"/>
              <a:t>Relational Data (finish)</a:t>
            </a:r>
          </a:p>
          <a:p>
            <a:r>
              <a:rPr lang="en-US" dirty="0"/>
              <a:t>Data Analytics</a:t>
            </a:r>
          </a:p>
          <a:p>
            <a:r>
              <a:rPr lang="en-US" dirty="0"/>
              <a:t>Exam DP-900 strategy</a:t>
            </a:r>
          </a:p>
        </p:txBody>
      </p:sp>
    </p:spTree>
    <p:extLst>
      <p:ext uri="{BB962C8B-B14F-4D97-AF65-F5344CB8AC3E}">
        <p14:creationId xmlns:p14="http://schemas.microsoft.com/office/powerpoint/2010/main" val="14614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INSERT Statement</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sp>
        <p:nvSpPr>
          <p:cNvPr id="4" name="Content Placeholder 2">
            <a:extLst>
              <a:ext uri="{FF2B5EF4-FFF2-40B4-BE49-F238E27FC236}">
                <a16:creationId xmlns:a16="http://schemas.microsoft.com/office/drawing/2014/main" id="{AC922505-A046-B746-90E8-EDD2E5E737FF}"/>
              </a:ext>
            </a:extLst>
          </p:cNvPr>
          <p:cNvSpPr txBox="1">
            <a:spLocks/>
          </p:cNvSpPr>
          <p:nvPr/>
        </p:nvSpPr>
        <p:spPr>
          <a:xfrm>
            <a:off x="313983" y="882317"/>
            <a:ext cx="8527834" cy="369776"/>
          </a:xfrm>
          <a:prstGeom prst="rect">
            <a:avLst/>
          </a:prstGeom>
          <a:solidFill>
            <a:schemeClr val="bg1">
              <a:lumMod val="95000"/>
            </a:schemeClr>
          </a:solidFill>
        </p:spPr>
        <p:txBody>
          <a:bodyPr anchor="ct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1765" kern="0" dirty="0">
                <a:solidFill>
                  <a:srgbClr val="000000"/>
                </a:solidFill>
                <a:latin typeface="+mj-lt"/>
              </a:rPr>
              <a:t>The INSERT ... VALUES statement inserts a new row</a:t>
            </a:r>
          </a:p>
        </p:txBody>
      </p:sp>
      <p:sp>
        <p:nvSpPr>
          <p:cNvPr id="5" name="AutoShape 3">
            <a:extLst>
              <a:ext uri="{FF2B5EF4-FFF2-40B4-BE49-F238E27FC236}">
                <a16:creationId xmlns:a16="http://schemas.microsoft.com/office/drawing/2014/main" id="{1814C879-D798-454E-B95D-4D19BA0C1F6D}"/>
              </a:ext>
              <a:ext uri="{C183D7F6-B498-43B3-948B-1728B52AA6E4}">
                <adec:decorative xmlns:adec="http://schemas.microsoft.com/office/drawing/2017/decorative" val="0"/>
              </a:ext>
            </a:extLst>
          </p:cNvPr>
          <p:cNvSpPr>
            <a:spLocks noChangeArrowheads="1"/>
          </p:cNvSpPr>
          <p:nvPr/>
        </p:nvSpPr>
        <p:spPr bwMode="auto">
          <a:xfrm>
            <a:off x="313983" y="882318"/>
            <a:ext cx="8527834" cy="1215076"/>
          </a:xfrm>
          <a:prstGeom prst="rect">
            <a:avLst/>
          </a:prstGeom>
          <a:noFill/>
          <a:ln w="19050" algn="ctr">
            <a:solidFill>
              <a:schemeClr val="bg1">
                <a:lumMod val="75000"/>
              </a:schemeClr>
            </a:solidFill>
            <a:round/>
            <a:headEnd/>
            <a:tailEnd/>
          </a:ln>
          <a:effectLst/>
        </p:spPr>
        <p:txBody>
          <a:bodyPr wrap="square" tIns="470623" anchor="t">
            <a:noAutofit/>
          </a:bodyPr>
          <a:lstStyle/>
          <a:p>
            <a:pPr lvl="0"/>
            <a:r>
              <a:rPr lang="en-US" sz="1471" dirty="0">
                <a:solidFill>
                  <a:srgbClr val="0000FF"/>
                </a:solidFill>
                <a:latin typeface="Consolas" panose="020B0609020204030204" pitchFamily="49" charset="0"/>
              </a:rPr>
              <a:t>INSERT</a:t>
            </a:r>
            <a:r>
              <a:rPr lang="en-US" sz="1471" dirty="0">
                <a:solidFill>
                  <a:prstClr val="black"/>
                </a:solidFill>
                <a:latin typeface="Consolas" panose="020B0609020204030204" pitchFamily="49" charset="0"/>
              </a:rPr>
              <a:t> </a:t>
            </a:r>
            <a:r>
              <a:rPr lang="en-US" sz="1471" dirty="0">
                <a:solidFill>
                  <a:srgbClr val="0000FF"/>
                </a:solidFill>
                <a:latin typeface="Consolas" panose="020B0609020204030204" pitchFamily="49" charset="0"/>
              </a:rPr>
              <a:t>INTO</a:t>
            </a:r>
            <a:r>
              <a:rPr lang="en-US" sz="1471" dirty="0">
                <a:solidFill>
                  <a:prstClr val="black"/>
                </a:solidFill>
                <a:latin typeface="Consolas" panose="020B0609020204030204" pitchFamily="49" charset="0"/>
              </a:rPr>
              <a:t> Sales</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OrderDetails</a:t>
            </a:r>
            <a:r>
              <a:rPr lang="en-US" sz="1471" dirty="0">
                <a:solidFill>
                  <a:srgbClr val="0000FF"/>
                </a:solidFill>
                <a:latin typeface="Consolas" panose="020B0609020204030204" pitchFamily="49" charset="0"/>
              </a:rPr>
              <a:t> </a:t>
            </a:r>
          </a:p>
          <a:p>
            <a:pPr lvl="0"/>
            <a:r>
              <a:rPr lang="en-US" sz="1471" dirty="0">
                <a:solidFill>
                  <a:srgbClr val="0000FF"/>
                </a:solidFill>
                <a:latin typeface="Consolas" panose="020B0609020204030204" pitchFamily="49" charset="0"/>
              </a:rPr>
              <a:t>	</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orderid</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productid</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unitprice</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qty</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discount</a:t>
            </a:r>
            <a:r>
              <a:rPr lang="en-US" sz="1471" dirty="0">
                <a:solidFill>
                  <a:srgbClr val="808080"/>
                </a:solidFill>
                <a:latin typeface="Consolas" panose="020B0609020204030204" pitchFamily="49" charset="0"/>
              </a:rPr>
              <a:t>)</a:t>
            </a:r>
            <a:endParaRPr lang="en-US" sz="1471" dirty="0">
              <a:solidFill>
                <a:prstClr val="black"/>
              </a:solidFill>
              <a:latin typeface="Consolas" panose="020B0609020204030204" pitchFamily="49" charset="0"/>
            </a:endParaRPr>
          </a:p>
          <a:p>
            <a:pPr lvl="0"/>
            <a:r>
              <a:rPr lang="en-US" sz="1471" dirty="0">
                <a:solidFill>
                  <a:srgbClr val="0000FF"/>
                </a:solidFill>
                <a:latin typeface="Consolas" panose="020B0609020204030204" pitchFamily="49" charset="0"/>
              </a:rPr>
              <a:t>VALUES	</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10255</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39</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18</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2</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0.05</a:t>
            </a:r>
            <a:r>
              <a:rPr lang="en-US" sz="1471" dirty="0">
                <a:solidFill>
                  <a:srgbClr val="808080"/>
                </a:solidFill>
                <a:latin typeface="Consolas" panose="020B0609020204030204" pitchFamily="49" charset="0"/>
              </a:rPr>
              <a:t>);</a:t>
            </a:r>
            <a:endParaRPr lang="en-US" sz="1471" dirty="0">
              <a:solidFill>
                <a:prstClr val="black"/>
              </a:solidFill>
              <a:latin typeface="Consolas" panose="020B0609020204030204" pitchFamily="49" charset="0"/>
            </a:endParaRPr>
          </a:p>
        </p:txBody>
      </p:sp>
      <p:sp>
        <p:nvSpPr>
          <p:cNvPr id="6" name="Content Placeholder 2">
            <a:extLst>
              <a:ext uri="{FF2B5EF4-FFF2-40B4-BE49-F238E27FC236}">
                <a16:creationId xmlns:a16="http://schemas.microsoft.com/office/drawing/2014/main" id="{CB3F7C52-3675-F648-ADC6-4A757C85638D}"/>
              </a:ext>
            </a:extLst>
          </p:cNvPr>
          <p:cNvSpPr txBox="1">
            <a:spLocks/>
          </p:cNvSpPr>
          <p:nvPr/>
        </p:nvSpPr>
        <p:spPr>
          <a:xfrm>
            <a:off x="313983" y="2193484"/>
            <a:ext cx="8527834" cy="369776"/>
          </a:xfrm>
          <a:prstGeom prst="rect">
            <a:avLst/>
          </a:prstGeom>
          <a:solidFill>
            <a:schemeClr val="bg1">
              <a:lumMod val="95000"/>
            </a:schemeClr>
          </a:solidFill>
        </p:spPr>
        <p:txBody>
          <a:bodyPr anchor="ctr"/>
          <a:lstStyle>
            <a:defPPr>
              <a:defRPr lang="en-US"/>
            </a:defPPr>
            <a:lvl1pPr indent="0" fontAlgn="base">
              <a:lnSpc>
                <a:spcPct val="100000"/>
              </a:lnSpc>
              <a:spcBef>
                <a:spcPts val="600"/>
              </a:spcBef>
              <a:spcAft>
                <a:spcPct val="0"/>
              </a:spcAft>
              <a:buClr>
                <a:srgbClr val="0070C0"/>
              </a:buClr>
              <a:buSzPct val="90000"/>
              <a:buFont typeface="Arial" pitchFamily="34" charset="0"/>
              <a:buNone/>
              <a:defRPr sz="2400" kern="0">
                <a:solidFill>
                  <a:srgbClr val="000000"/>
                </a:solidFill>
                <a:latin typeface="+mj-lt"/>
                <a:ea typeface="Segoe UI" pitchFamily="34" charset="0"/>
                <a:cs typeface="Segoe UI" pitchFamily="34" charset="0"/>
              </a:defRPr>
            </a:lvl1pPr>
            <a:lvl2pPr marL="458788" indent="-169863" fontAlgn="base">
              <a:lnSpc>
                <a:spcPct val="100000"/>
              </a:lnSpc>
              <a:spcBef>
                <a:spcPts val="600"/>
              </a:spcBef>
              <a:spcAft>
                <a:spcPct val="0"/>
              </a:spcAft>
              <a:buClr>
                <a:srgbClr val="0070C0"/>
              </a:buClr>
              <a:buSzPct val="80000"/>
              <a:buFont typeface="Arial" pitchFamily="34" charset="0"/>
              <a:buChar char="•"/>
              <a:defRPr sz="2400">
                <a:latin typeface="Segoe UI" pitchFamily="34" charset="0"/>
                <a:ea typeface="Segoe UI" pitchFamily="34" charset="0"/>
                <a:cs typeface="Segoe UI" pitchFamily="34" charset="0"/>
              </a:defRPr>
            </a:lvl2pPr>
            <a:lvl3pPr marL="854075" indent="-173038" fontAlgn="base">
              <a:lnSpc>
                <a:spcPct val="100000"/>
              </a:lnSpc>
              <a:spcBef>
                <a:spcPts val="600"/>
              </a:spcBef>
              <a:spcAft>
                <a:spcPct val="0"/>
              </a:spcAft>
              <a:buClr>
                <a:srgbClr val="0070C0"/>
              </a:buClr>
              <a:buSzPct val="80000"/>
              <a:buFont typeface="Arial" pitchFamily="34" charset="0"/>
              <a:buChar char="•"/>
              <a:defRPr sz="2000">
                <a:latin typeface="Segoe UI" pitchFamily="34" charset="0"/>
                <a:ea typeface="Segoe UI" pitchFamily="34" charset="0"/>
                <a:cs typeface="Segoe UI" pitchFamily="34" charset="0"/>
              </a:defRPr>
            </a:lvl3pPr>
            <a:lvl4pPr marL="1254125" indent="-165100" fontAlgn="base">
              <a:lnSpc>
                <a:spcPct val="100000"/>
              </a:lnSpc>
              <a:spcBef>
                <a:spcPts val="600"/>
              </a:spcBef>
              <a:spcAft>
                <a:spcPct val="0"/>
              </a:spcAft>
              <a:buClr>
                <a:srgbClr val="0070C0"/>
              </a:buClr>
              <a:buSzPct val="90000"/>
              <a:buFont typeface="Arial" pitchFamily="34" charset="0"/>
              <a:buChar char="•"/>
              <a:defRPr>
                <a:latin typeface="Segoe UI" pitchFamily="34" charset="0"/>
                <a:ea typeface="Segoe UI" pitchFamily="34" charset="0"/>
                <a:cs typeface="Segoe UI" pitchFamily="34" charset="0"/>
              </a:defRPr>
            </a:lvl4pPr>
            <a:lvl5pPr marL="1544638" indent="-168275" fontAlgn="base">
              <a:lnSpc>
                <a:spcPct val="100000"/>
              </a:lnSpc>
              <a:spcBef>
                <a:spcPts val="600"/>
              </a:spcBef>
              <a:spcAft>
                <a:spcPct val="0"/>
              </a:spcAft>
              <a:buClr>
                <a:srgbClr val="0070C0"/>
              </a:buClr>
              <a:buSzPct val="90000"/>
              <a:buFont typeface="Arial" pitchFamily="34" charset="0"/>
              <a:buChar char="•"/>
              <a:defRPr>
                <a:latin typeface="Segoe UI" pitchFamily="34" charset="0"/>
                <a:ea typeface="Segoe UI" pitchFamily="34" charset="0"/>
                <a:cs typeface="Segoe UI" pitchFamily="34" charset="0"/>
              </a:defRPr>
            </a:lvl5pPr>
            <a:lvl6pPr marL="2001838" indent="-168275" fontAlgn="base">
              <a:lnSpc>
                <a:spcPct val="90000"/>
              </a:lnSpc>
              <a:spcBef>
                <a:spcPct val="70000"/>
              </a:spcBef>
              <a:spcAft>
                <a:spcPct val="0"/>
              </a:spcAft>
              <a:buClr>
                <a:srgbClr val="2D4A6D"/>
              </a:buClr>
              <a:buSzPct val="90000"/>
              <a:buChar char="•"/>
              <a:defRPr sz="1600"/>
            </a:lvl6pPr>
            <a:lvl7pPr marL="2459038" indent="-168275" fontAlgn="base">
              <a:lnSpc>
                <a:spcPct val="90000"/>
              </a:lnSpc>
              <a:spcBef>
                <a:spcPct val="70000"/>
              </a:spcBef>
              <a:spcAft>
                <a:spcPct val="0"/>
              </a:spcAft>
              <a:buClr>
                <a:srgbClr val="2D4A6D"/>
              </a:buClr>
              <a:buSzPct val="90000"/>
              <a:buChar char="•"/>
              <a:defRPr sz="1600"/>
            </a:lvl7pPr>
            <a:lvl8pPr marL="2916238" indent="-168275" fontAlgn="base">
              <a:lnSpc>
                <a:spcPct val="90000"/>
              </a:lnSpc>
              <a:spcBef>
                <a:spcPct val="70000"/>
              </a:spcBef>
              <a:spcAft>
                <a:spcPct val="0"/>
              </a:spcAft>
              <a:buClr>
                <a:srgbClr val="2D4A6D"/>
              </a:buClr>
              <a:buSzPct val="90000"/>
              <a:buChar char="•"/>
              <a:defRPr sz="1600"/>
            </a:lvl8pPr>
            <a:lvl9pPr marL="3373438" indent="-168275" fontAlgn="base">
              <a:lnSpc>
                <a:spcPct val="90000"/>
              </a:lnSpc>
              <a:spcBef>
                <a:spcPct val="70000"/>
              </a:spcBef>
              <a:spcAft>
                <a:spcPct val="0"/>
              </a:spcAft>
              <a:buClr>
                <a:srgbClr val="2D4A6D"/>
              </a:buClr>
              <a:buSzPct val="90000"/>
              <a:buChar char="•"/>
              <a:defRPr sz="1600"/>
            </a:lvl9pPr>
          </a:lstStyle>
          <a:p>
            <a:r>
              <a:rPr lang="en-US" sz="1765" dirty="0"/>
              <a:t>Table and row constructors add multirow capability to INSERT ... VALUES</a:t>
            </a:r>
          </a:p>
        </p:txBody>
      </p:sp>
      <p:sp>
        <p:nvSpPr>
          <p:cNvPr id="7" name="AutoShape 3">
            <a:extLst>
              <a:ext uri="{FF2B5EF4-FFF2-40B4-BE49-F238E27FC236}">
                <a16:creationId xmlns:a16="http://schemas.microsoft.com/office/drawing/2014/main" id="{2375A2BE-2FCD-0142-B6AB-F43065B3A8C3}"/>
              </a:ext>
              <a:ext uri="{C183D7F6-B498-43B3-948B-1728B52AA6E4}">
                <adec:decorative xmlns:adec="http://schemas.microsoft.com/office/drawing/2017/decorative" val="0"/>
              </a:ext>
            </a:extLst>
          </p:cNvPr>
          <p:cNvSpPr>
            <a:spLocks noChangeArrowheads="1"/>
          </p:cNvSpPr>
          <p:nvPr/>
        </p:nvSpPr>
        <p:spPr bwMode="auto">
          <a:xfrm>
            <a:off x="313983" y="2193485"/>
            <a:ext cx="8527834" cy="1920865"/>
          </a:xfrm>
          <a:prstGeom prst="rect">
            <a:avLst/>
          </a:prstGeom>
          <a:noFill/>
          <a:ln w="19050" algn="ctr">
            <a:solidFill>
              <a:schemeClr val="bg1">
                <a:lumMod val="75000"/>
              </a:schemeClr>
            </a:solidFill>
            <a:round/>
            <a:headEnd/>
            <a:tailEnd/>
          </a:ln>
          <a:effectLst/>
        </p:spPr>
        <p:txBody>
          <a:bodyPr wrap="square" tIns="470623" anchor="t">
            <a:noAutofit/>
          </a:bodyPr>
          <a:lstStyle/>
          <a:p>
            <a:pPr lvl="0"/>
            <a:r>
              <a:rPr lang="en-US" sz="1471" dirty="0">
                <a:solidFill>
                  <a:srgbClr val="0000FF"/>
                </a:solidFill>
                <a:latin typeface="Consolas" panose="020B0609020204030204" pitchFamily="49" charset="0"/>
              </a:rPr>
              <a:t>INSERT</a:t>
            </a:r>
            <a:r>
              <a:rPr lang="en-US" sz="1471" dirty="0">
                <a:solidFill>
                  <a:prstClr val="black"/>
                </a:solidFill>
                <a:latin typeface="Consolas" panose="020B0609020204030204" pitchFamily="49" charset="0"/>
              </a:rPr>
              <a:t> </a:t>
            </a:r>
            <a:r>
              <a:rPr lang="en-US" sz="1471" dirty="0">
                <a:solidFill>
                  <a:srgbClr val="0000FF"/>
                </a:solidFill>
                <a:latin typeface="Consolas" panose="020B0609020204030204" pitchFamily="49" charset="0"/>
              </a:rPr>
              <a:t>INTO</a:t>
            </a:r>
            <a:r>
              <a:rPr lang="en-US" sz="1471" dirty="0">
                <a:solidFill>
                  <a:prstClr val="black"/>
                </a:solidFill>
                <a:latin typeface="Consolas" panose="020B0609020204030204" pitchFamily="49" charset="0"/>
              </a:rPr>
              <a:t> Sales</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OrderDetails</a:t>
            </a:r>
          </a:p>
          <a:p>
            <a:pPr lvl="0"/>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orderid</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productid</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unitprice</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qty</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discount</a:t>
            </a:r>
            <a:r>
              <a:rPr lang="en-US" sz="1471" dirty="0">
                <a:solidFill>
                  <a:srgbClr val="808080"/>
                </a:solidFill>
                <a:latin typeface="Consolas" panose="020B0609020204030204" pitchFamily="49" charset="0"/>
              </a:rPr>
              <a:t>)</a:t>
            </a:r>
            <a:endParaRPr lang="en-US" sz="1471" dirty="0">
              <a:solidFill>
                <a:prstClr val="black"/>
              </a:solidFill>
              <a:latin typeface="Consolas" panose="020B0609020204030204" pitchFamily="49" charset="0"/>
            </a:endParaRPr>
          </a:p>
          <a:p>
            <a:pPr lvl="0"/>
            <a:endParaRPr lang="en-US" sz="1471" dirty="0">
              <a:solidFill>
                <a:srgbClr val="0000FF"/>
              </a:solidFill>
              <a:latin typeface="Consolas" panose="020B0609020204030204" pitchFamily="49" charset="0"/>
            </a:endParaRPr>
          </a:p>
          <a:p>
            <a:pPr lvl="0"/>
            <a:r>
              <a:rPr lang="en-US" sz="1471" dirty="0">
                <a:solidFill>
                  <a:srgbClr val="0000FF"/>
                </a:solidFill>
                <a:latin typeface="Consolas" panose="020B0609020204030204" pitchFamily="49" charset="0"/>
              </a:rPr>
              <a:t>VALUES</a:t>
            </a:r>
            <a:endParaRPr lang="en-US" sz="1471" dirty="0">
              <a:solidFill>
                <a:prstClr val="black"/>
              </a:solidFill>
              <a:latin typeface="Consolas" panose="020B0609020204030204" pitchFamily="49" charset="0"/>
            </a:endParaRPr>
          </a:p>
          <a:p>
            <a:pPr lvl="0"/>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10256</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39</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18</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2</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0.05</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a:t>
            </a:r>
          </a:p>
          <a:p>
            <a:pPr lvl="0"/>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10258</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39</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18</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5</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0.10</a:t>
            </a:r>
            <a:r>
              <a:rPr lang="en-US" sz="1471" dirty="0">
                <a:solidFill>
                  <a:srgbClr val="808080"/>
                </a:solidFill>
                <a:latin typeface="Consolas" panose="020B0609020204030204" pitchFamily="49" charset="0"/>
              </a:rPr>
              <a:t>);</a:t>
            </a:r>
            <a:endParaRPr lang="en-US" sz="1471" dirty="0">
              <a:solidFill>
                <a:prstClr val="black"/>
              </a:solidFill>
              <a:latin typeface="Consolas" panose="020B0609020204030204" pitchFamily="49" charset="0"/>
            </a:endParaRPr>
          </a:p>
        </p:txBody>
      </p:sp>
    </p:spTree>
    <p:extLst>
      <p:ext uri="{BB962C8B-B14F-4D97-AF65-F5344CB8AC3E}">
        <p14:creationId xmlns:p14="http://schemas.microsoft.com/office/powerpoint/2010/main" val="14811630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DML Statements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6">
            <a:extLst>
              <a:ext uri="{FF2B5EF4-FFF2-40B4-BE49-F238E27FC236}">
                <a16:creationId xmlns:a16="http://schemas.microsoft.com/office/drawing/2014/main" id="{AD068D82-FD8E-C142-AE6C-B89DB8BC2C63}"/>
              </a:ext>
            </a:extLst>
          </p:cNvPr>
          <p:cNvGraphicFramePr>
            <a:graphicFrameLocks noGrp="1"/>
          </p:cNvGraphicFramePr>
          <p:nvPr/>
        </p:nvGraphicFramePr>
        <p:xfrm>
          <a:off x="313984" y="1092994"/>
          <a:ext cx="8516037" cy="2139793"/>
        </p:xfrm>
        <a:graphic>
          <a:graphicData uri="http://schemas.openxmlformats.org/drawingml/2006/table">
            <a:tbl>
              <a:tblPr firstRow="1" bandRow="1">
                <a:tableStyleId>{2D5ABB26-0587-4C30-8999-92F81FD0307C}</a:tableStyleId>
              </a:tblPr>
              <a:tblGrid>
                <a:gridCol w="1632941">
                  <a:extLst>
                    <a:ext uri="{9D8B030D-6E8A-4147-A177-3AD203B41FA5}">
                      <a16:colId xmlns:a16="http://schemas.microsoft.com/office/drawing/2014/main" val="1952609090"/>
                    </a:ext>
                  </a:extLst>
                </a:gridCol>
                <a:gridCol w="6883096">
                  <a:extLst>
                    <a:ext uri="{9D8B030D-6E8A-4147-A177-3AD203B41FA5}">
                      <a16:colId xmlns:a16="http://schemas.microsoft.com/office/drawing/2014/main" val="2776130916"/>
                    </a:ext>
                  </a:extLst>
                </a:gridCol>
              </a:tblGrid>
              <a:tr h="342890">
                <a:tc>
                  <a:txBody>
                    <a:bodyPr/>
                    <a:lstStyle/>
                    <a:p>
                      <a:r>
                        <a:rPr lang="en-US" sz="1800" dirty="0">
                          <a:solidFill>
                            <a:schemeClr val="bg1"/>
                          </a:solidFill>
                          <a:latin typeface="+mj-lt"/>
                        </a:rPr>
                        <a:t>Statement</a:t>
                      </a:r>
                    </a:p>
                  </a:txBody>
                  <a:tcPr marL="68570" marR="68570" marT="34285" marB="34285" anchor="ctr">
                    <a:lnL w="6350" cap="flat" cmpd="sng" algn="ctr">
                      <a:solidFill>
                        <a:srgbClr val="243A5E"/>
                      </a:solidFill>
                      <a:prstDash val="solid"/>
                      <a:round/>
                      <a:headEnd type="none" w="med" len="med"/>
                      <a:tailEnd type="none" w="med" len="med"/>
                    </a:lnL>
                    <a:lnR w="12700" cap="flat" cmpd="sng" algn="ctr">
                      <a:solidFill>
                        <a:schemeClr val="bg1"/>
                      </a:solidFill>
                      <a:prstDash val="solid"/>
                      <a:round/>
                      <a:headEnd type="none" w="med" len="med"/>
                      <a:tailEnd type="none" w="med" len="med"/>
                    </a:lnR>
                    <a:lnB w="6350" cap="flat" cmpd="sng" algn="ctr">
                      <a:noFill/>
                      <a:prstDash val="solid"/>
                      <a:round/>
                      <a:headEnd type="none" w="med" len="med"/>
                      <a:tailEnd type="none" w="med" len="med"/>
                    </a:lnB>
                    <a:solidFill>
                      <a:srgbClr val="243A5E"/>
                    </a:solidFill>
                  </a:tcPr>
                </a:tc>
                <a:tc>
                  <a:txBody>
                    <a:bodyPr/>
                    <a:lstStyle/>
                    <a:p>
                      <a:r>
                        <a:rPr lang="en-US" sz="1800" dirty="0">
                          <a:solidFill>
                            <a:schemeClr val="bg1"/>
                          </a:solidFill>
                          <a:latin typeface="+mj-lt"/>
                        </a:rPr>
                        <a:t>Description</a:t>
                      </a:r>
                    </a:p>
                  </a:txBody>
                  <a:tcPr marL="68570" marR="68570" marT="34285" marB="34285" anchor="ctr">
                    <a:lnL w="1270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908836511"/>
                  </a:ext>
                </a:extLst>
              </a:tr>
              <a:tr h="403391">
                <a:tc>
                  <a:txBody>
                    <a:bodyPr/>
                    <a:lstStyle/>
                    <a:p>
                      <a:r>
                        <a:rPr lang="en-US" sz="1700" kern="1200" dirty="0">
                          <a:solidFill>
                            <a:schemeClr val="tx1"/>
                          </a:solidFill>
                          <a:latin typeface="+mn-lt"/>
                          <a:ea typeface="+mn-ea"/>
                          <a:cs typeface="+mn-cs"/>
                        </a:rPr>
                        <a:t>CREATE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kern="1200" dirty="0">
                          <a:solidFill>
                            <a:schemeClr val="tx1"/>
                          </a:solidFill>
                          <a:latin typeface="+mn-lt"/>
                          <a:ea typeface="+mn-ea"/>
                          <a:cs typeface="+mn-cs"/>
                        </a:rPr>
                        <a:t>Create a new object in the database, such as a table or a view</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695702"/>
                  </a:ext>
                </a:extLst>
              </a:tr>
              <a:tr h="571490">
                <a:tc>
                  <a:txBody>
                    <a:bodyPr/>
                    <a:lstStyle/>
                    <a:p>
                      <a:r>
                        <a:rPr lang="en-US" sz="1700" kern="1200" dirty="0">
                          <a:solidFill>
                            <a:schemeClr val="tx1"/>
                          </a:solidFill>
                          <a:latin typeface="+mn-lt"/>
                          <a:ea typeface="+mn-ea"/>
                          <a:cs typeface="+mn-cs"/>
                        </a:rPr>
                        <a:t>ALTER</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kern="1200" dirty="0">
                          <a:solidFill>
                            <a:schemeClr val="tx1"/>
                          </a:solidFill>
                          <a:latin typeface="+mn-lt"/>
                          <a:ea typeface="+mn-ea"/>
                          <a:cs typeface="+mn-cs"/>
                        </a:rPr>
                        <a:t>Modify the structure of an object. For instance, altering a table to add a new column.</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82028643"/>
                  </a:ext>
                </a:extLst>
              </a:tr>
              <a:tr h="403391">
                <a:tc>
                  <a:txBody>
                    <a:bodyPr/>
                    <a:lstStyle/>
                    <a:p>
                      <a:r>
                        <a:rPr lang="en-US" sz="1700" kern="1200" dirty="0">
                          <a:solidFill>
                            <a:schemeClr val="tx1"/>
                          </a:solidFill>
                          <a:latin typeface="+mn-lt"/>
                          <a:ea typeface="+mn-ea"/>
                          <a:cs typeface="+mn-cs"/>
                        </a:rPr>
                        <a:t>DROP</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kern="1200" dirty="0">
                          <a:solidFill>
                            <a:schemeClr val="tx1"/>
                          </a:solidFill>
                          <a:latin typeface="+mn-lt"/>
                          <a:ea typeface="+mn-ea"/>
                          <a:cs typeface="+mn-cs"/>
                        </a:rPr>
                        <a:t>Remove an object from the database.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80825599"/>
                  </a:ext>
                </a:extLst>
              </a:tr>
              <a:tr h="403391">
                <a:tc>
                  <a:txBody>
                    <a:bodyPr/>
                    <a:lstStyle/>
                    <a:p>
                      <a:r>
                        <a:rPr lang="en-US" sz="1700" kern="1200" dirty="0">
                          <a:solidFill>
                            <a:schemeClr val="tx1"/>
                          </a:solidFill>
                          <a:latin typeface="+mn-lt"/>
                          <a:ea typeface="+mn-ea"/>
                          <a:cs typeface="+mn-cs"/>
                        </a:rPr>
                        <a:t>RENAME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kern="1200" dirty="0">
                          <a:solidFill>
                            <a:schemeClr val="tx1"/>
                          </a:solidFill>
                          <a:latin typeface="+mn-lt"/>
                          <a:ea typeface="+mn-ea"/>
                          <a:cs typeface="+mn-cs"/>
                        </a:rPr>
                        <a:t>Rename an existing object.</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6299240"/>
                  </a:ext>
                </a:extLst>
              </a:tr>
            </a:tbl>
          </a:graphicData>
        </a:graphic>
      </p:graphicFrame>
    </p:spTree>
    <p:extLst>
      <p:ext uri="{BB962C8B-B14F-4D97-AF65-F5344CB8AC3E}">
        <p14:creationId xmlns:p14="http://schemas.microsoft.com/office/powerpoint/2010/main" val="33881332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CREATE Statement</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C45C34FA-13A8-C248-9C11-7638710BA561}"/>
              </a:ext>
            </a:extLst>
          </p:cNvPr>
          <p:cNvSpPr/>
          <p:nvPr/>
        </p:nvSpPr>
        <p:spPr>
          <a:xfrm>
            <a:off x="313982" y="1092993"/>
            <a:ext cx="8507865" cy="3063259"/>
          </a:xfrm>
          <a:prstGeom prst="rect">
            <a:avLst/>
          </a:prstGeom>
          <a:solidFill>
            <a:schemeClr val="bg1">
              <a:lumMod val="95000"/>
            </a:schemeClr>
          </a:solidFill>
        </p:spPr>
        <p:txBody>
          <a:bodyPr wrap="square" lIns="100848" tIns="67232" rIns="100848" bIns="67232">
            <a:noAutofit/>
          </a:bodyPr>
          <a:lstStyle/>
          <a:p>
            <a:pPr>
              <a:spcAft>
                <a:spcPts val="441"/>
              </a:spcAft>
              <a:defRPr/>
            </a:pPr>
            <a:r>
              <a:rPr lang="en-US" sz="1765" dirty="0">
                <a:solidFill>
                  <a:srgbClr val="0000FF"/>
                </a:solidFill>
                <a:latin typeface="Consolas" panose="020B0609020204030204" pitchFamily="49" charset="0"/>
              </a:rPr>
              <a:t>CREATE</a:t>
            </a:r>
            <a:r>
              <a:rPr lang="en-US" sz="1765" dirty="0">
                <a:solidFill>
                  <a:prstClr val="black"/>
                </a:solidFill>
                <a:latin typeface="Consolas" panose="020B0609020204030204" pitchFamily="49" charset="0"/>
              </a:rPr>
              <a:t> </a:t>
            </a:r>
            <a:r>
              <a:rPr lang="en-US" sz="1765" dirty="0">
                <a:solidFill>
                  <a:srgbClr val="0000FF"/>
                </a:solidFill>
                <a:latin typeface="Consolas" panose="020B0609020204030204" pitchFamily="49" charset="0"/>
              </a:rPr>
              <a:t>TABLE</a:t>
            </a:r>
            <a:r>
              <a:rPr lang="en-US" sz="1765" dirty="0">
                <a:solidFill>
                  <a:prstClr val="black"/>
                </a:solidFill>
                <a:latin typeface="Consolas" panose="020B0609020204030204" pitchFamily="49" charset="0"/>
              </a:rPr>
              <a:t> Mytable</a:t>
            </a:r>
          </a:p>
          <a:p>
            <a:pPr>
              <a:spcAft>
                <a:spcPts val="441"/>
              </a:spcAft>
              <a:defRPr/>
            </a:pP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Mycolumn1 </a:t>
            </a:r>
            <a:r>
              <a:rPr lang="en-US" sz="1765" dirty="0">
                <a:solidFill>
                  <a:srgbClr val="0000FF"/>
                </a:solidFill>
                <a:latin typeface="Consolas" panose="020B0609020204030204" pitchFamily="49" charset="0"/>
              </a:rPr>
              <a:t>int</a:t>
            </a:r>
            <a:r>
              <a:rPr lang="en-US" sz="1765" dirty="0">
                <a:solidFill>
                  <a:prstClr val="black"/>
                </a:solidFill>
                <a:latin typeface="Consolas" panose="020B0609020204030204" pitchFamily="49" charset="0"/>
              </a:rPr>
              <a:t> </a:t>
            </a:r>
            <a:r>
              <a:rPr lang="en-US" sz="1765" dirty="0">
                <a:solidFill>
                  <a:srgbClr val="808080"/>
                </a:solidFill>
                <a:latin typeface="Consolas" panose="020B0609020204030204" pitchFamily="49" charset="0"/>
              </a:rPr>
              <a:t>NOT</a:t>
            </a:r>
            <a:r>
              <a:rPr lang="en-US" sz="1765" dirty="0">
                <a:solidFill>
                  <a:prstClr val="black"/>
                </a:solidFill>
                <a:latin typeface="Consolas" panose="020B0609020204030204" pitchFamily="49" charset="0"/>
              </a:rPr>
              <a:t> </a:t>
            </a:r>
            <a:r>
              <a:rPr lang="en-US" sz="1765" dirty="0">
                <a:solidFill>
                  <a:srgbClr val="808080"/>
                </a:solidFill>
                <a:latin typeface="Consolas" panose="020B0609020204030204" pitchFamily="49" charset="0"/>
              </a:rPr>
              <a:t>NULL PRIMARY KEY, </a:t>
            </a:r>
            <a:r>
              <a:rPr lang="en-US" sz="1765" dirty="0">
                <a:solidFill>
                  <a:prstClr val="black"/>
                </a:solidFill>
                <a:latin typeface="Consolas" panose="020B0609020204030204" pitchFamily="49" charset="0"/>
              </a:rPr>
              <a:t>Mycolumn2 </a:t>
            </a:r>
            <a:r>
              <a:rPr lang="en-US" sz="1765" dirty="0">
                <a:solidFill>
                  <a:srgbClr val="0000FF"/>
                </a:solidFill>
                <a:latin typeface="Consolas" panose="020B0609020204030204" pitchFamily="49" charset="0"/>
              </a:rPr>
              <a:t>VARCHAR</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50</a:t>
            </a:r>
            <a:r>
              <a:rPr lang="en-US" sz="1765" dirty="0">
                <a:solidFill>
                  <a:srgbClr val="808080"/>
                </a:solidFill>
                <a:latin typeface="Consolas" panose="020B0609020204030204" pitchFamily="49" charset="0"/>
              </a:rPr>
              <a:t>) NOT</a:t>
            </a:r>
            <a:r>
              <a:rPr lang="en-US" sz="1765" dirty="0">
                <a:solidFill>
                  <a:prstClr val="black"/>
                </a:solidFill>
                <a:latin typeface="Consolas" panose="020B0609020204030204" pitchFamily="49" charset="0"/>
              </a:rPr>
              <a:t> </a:t>
            </a:r>
            <a:br>
              <a:rPr lang="en-US" sz="1765" dirty="0">
                <a:solidFill>
                  <a:prstClr val="black"/>
                </a:solidFill>
                <a:latin typeface="Consolas" panose="020B0609020204030204" pitchFamily="49" charset="0"/>
              </a:rPr>
            </a:br>
            <a:r>
              <a:rPr lang="en-US" sz="1765" dirty="0">
                <a:solidFill>
                  <a:srgbClr val="808080"/>
                </a:solidFill>
                <a:latin typeface="Consolas" panose="020B0609020204030204" pitchFamily="49" charset="0"/>
              </a:rPr>
              <a:t>NULL ,</a:t>
            </a:r>
            <a:r>
              <a:rPr lang="en-US" sz="1765" dirty="0">
                <a:solidFill>
                  <a:prstClr val="black"/>
                </a:solidFill>
                <a:latin typeface="Consolas" panose="020B0609020204030204" pitchFamily="49" charset="0"/>
              </a:rPr>
              <a:t> Mycolumn2 </a:t>
            </a:r>
            <a:r>
              <a:rPr lang="en-US" sz="1765" dirty="0">
                <a:solidFill>
                  <a:srgbClr val="0000FF"/>
                </a:solidFill>
                <a:latin typeface="Consolas" panose="020B0609020204030204" pitchFamily="49" charset="0"/>
              </a:rPr>
              <a:t>VARCHAR</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10</a:t>
            </a:r>
            <a:r>
              <a:rPr lang="en-US" sz="1765" dirty="0">
                <a:solidFill>
                  <a:srgbClr val="808080"/>
                </a:solidFill>
                <a:latin typeface="Consolas" panose="020B0609020204030204" pitchFamily="49" charset="0"/>
              </a:rPr>
              <a:t>) NOT</a:t>
            </a:r>
            <a:r>
              <a:rPr lang="en-US" sz="1765" dirty="0">
                <a:solidFill>
                  <a:prstClr val="black"/>
                </a:solidFill>
                <a:latin typeface="Consolas" panose="020B0609020204030204" pitchFamily="49" charset="0"/>
              </a:rPr>
              <a:t> </a:t>
            </a:r>
            <a:r>
              <a:rPr lang="en-US" sz="1765" dirty="0">
                <a:solidFill>
                  <a:srgbClr val="808080"/>
                </a:solidFill>
                <a:latin typeface="Consolas" panose="020B0609020204030204" pitchFamily="49" charset="0"/>
              </a:rPr>
              <a:t>NULL </a:t>
            </a:r>
            <a:endParaRPr lang="en-US" sz="1765" dirty="0">
              <a:solidFill>
                <a:prstClr val="black"/>
              </a:solidFill>
              <a:latin typeface="Consolas" panose="020B0609020204030204" pitchFamily="49" charset="0"/>
            </a:endParaRPr>
          </a:p>
        </p:txBody>
      </p:sp>
    </p:spTree>
    <p:extLst>
      <p:ext uri="{BB962C8B-B14F-4D97-AF65-F5344CB8AC3E}">
        <p14:creationId xmlns:p14="http://schemas.microsoft.com/office/powerpoint/2010/main" val="36288134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Data Analytics</a:t>
            </a:r>
          </a:p>
        </p:txBody>
      </p:sp>
    </p:spTree>
    <p:extLst>
      <p:ext uri="{BB962C8B-B14F-4D97-AF65-F5344CB8AC3E}">
        <p14:creationId xmlns:p14="http://schemas.microsoft.com/office/powerpoint/2010/main" val="24410987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Processing</a:t>
            </a:r>
          </a:p>
        </p:txBody>
      </p:sp>
      <p:pic>
        <p:nvPicPr>
          <p:cNvPr id="3" name="Picture 2" descr="Diagram shows a raw data ingested for data processing. The data processing includes functions such as Azure functions, cognitive services, Databricks and other tools which transform it into clean consumable data">
            <a:extLst>
              <a:ext uri="{FF2B5EF4-FFF2-40B4-BE49-F238E27FC236}">
                <a16:creationId xmlns:a16="http://schemas.microsoft.com/office/drawing/2014/main" id="{F3AA34CE-61A4-4ADD-82AF-8A1F16E638BB}"/>
              </a:ext>
            </a:extLst>
          </p:cNvPr>
          <p:cNvPicPr>
            <a:picLocks noChangeAspect="1"/>
          </p:cNvPicPr>
          <p:nvPr/>
        </p:nvPicPr>
        <p:blipFill>
          <a:blip r:embed="rId2"/>
          <a:stretch>
            <a:fillRect/>
          </a:stretch>
        </p:blipFill>
        <p:spPr>
          <a:xfrm>
            <a:off x="320279" y="894160"/>
            <a:ext cx="8525637" cy="3265551"/>
          </a:xfrm>
          <a:prstGeom prst="rect">
            <a:avLst/>
          </a:prstGeom>
        </p:spPr>
      </p:pic>
    </p:spTree>
    <p:extLst>
      <p:ext uri="{BB962C8B-B14F-4D97-AF65-F5344CB8AC3E}">
        <p14:creationId xmlns:p14="http://schemas.microsoft.com/office/powerpoint/2010/main" val="39300608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87058-0EE8-794B-B4DE-B67687778D71}"/>
              </a:ext>
            </a:extLst>
          </p:cNvPr>
          <p:cNvSpPr>
            <a:spLocks noGrp="1"/>
          </p:cNvSpPr>
          <p:nvPr>
            <p:ph type="title"/>
          </p:nvPr>
        </p:nvSpPr>
        <p:spPr/>
        <p:txBody>
          <a:bodyPr/>
          <a:lstStyle/>
          <a:p>
            <a:r>
              <a:rPr lang="en-US" dirty="0"/>
              <a:t>Data Analytics - Types</a:t>
            </a:r>
          </a:p>
        </p:txBody>
      </p:sp>
      <p:pic>
        <p:nvPicPr>
          <p:cNvPr id="5" name="Picture 4">
            <a:extLst>
              <a:ext uri="{FF2B5EF4-FFF2-40B4-BE49-F238E27FC236}">
                <a16:creationId xmlns:a16="http://schemas.microsoft.com/office/drawing/2014/main" id="{376A228F-7587-6C46-AE17-132CD725FF9C}"/>
              </a:ext>
            </a:extLst>
          </p:cNvPr>
          <p:cNvPicPr>
            <a:picLocks noChangeAspect="1"/>
          </p:cNvPicPr>
          <p:nvPr/>
        </p:nvPicPr>
        <p:blipFill>
          <a:blip r:embed="rId2"/>
          <a:stretch>
            <a:fillRect/>
          </a:stretch>
        </p:blipFill>
        <p:spPr>
          <a:xfrm>
            <a:off x="682158" y="672684"/>
            <a:ext cx="3718800" cy="3910263"/>
          </a:xfrm>
          <a:prstGeom prst="rect">
            <a:avLst/>
          </a:prstGeom>
        </p:spPr>
      </p:pic>
      <p:pic>
        <p:nvPicPr>
          <p:cNvPr id="6" name="Picture 5">
            <a:extLst>
              <a:ext uri="{FF2B5EF4-FFF2-40B4-BE49-F238E27FC236}">
                <a16:creationId xmlns:a16="http://schemas.microsoft.com/office/drawing/2014/main" id="{FEDEB963-F037-8445-A7CA-4307E92AF047}"/>
              </a:ext>
            </a:extLst>
          </p:cNvPr>
          <p:cNvPicPr>
            <a:picLocks noChangeAspect="1"/>
          </p:cNvPicPr>
          <p:nvPr/>
        </p:nvPicPr>
        <p:blipFill>
          <a:blip r:embed="rId3"/>
          <a:stretch>
            <a:fillRect/>
          </a:stretch>
        </p:blipFill>
        <p:spPr>
          <a:xfrm>
            <a:off x="4403560" y="1112728"/>
            <a:ext cx="3718801" cy="2732030"/>
          </a:xfrm>
          <a:prstGeom prst="rect">
            <a:avLst/>
          </a:prstGeom>
        </p:spPr>
      </p:pic>
    </p:spTree>
    <p:extLst>
      <p:ext uri="{BB962C8B-B14F-4D97-AF65-F5344CB8AC3E}">
        <p14:creationId xmlns:p14="http://schemas.microsoft.com/office/powerpoint/2010/main" val="21354327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Lake</a:t>
            </a:r>
          </a:p>
        </p:txBody>
      </p:sp>
      <p:pic>
        <p:nvPicPr>
          <p:cNvPr id="3074" name="Picture 2">
            <a:extLst>
              <a:ext uri="{FF2B5EF4-FFF2-40B4-BE49-F238E27FC236}">
                <a16:creationId xmlns:a16="http://schemas.microsoft.com/office/drawing/2014/main" id="{9C947FF2-6E2C-41EF-ACE7-4AFF9D52A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0" y="904875"/>
            <a:ext cx="400050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07350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Star Schema</a:t>
            </a:r>
          </a:p>
        </p:txBody>
      </p:sp>
      <p:pic>
        <p:nvPicPr>
          <p:cNvPr id="1026" name="Picture 2" descr="Example of Star Schema">
            <a:extLst>
              <a:ext uri="{FF2B5EF4-FFF2-40B4-BE49-F238E27FC236}">
                <a16:creationId xmlns:a16="http://schemas.microsoft.com/office/drawing/2014/main" id="{50E310E1-23FD-4FBC-BFC7-372D3FC44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045" y="643641"/>
            <a:ext cx="4435910" cy="385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2735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Snowflake Schema</a:t>
            </a:r>
          </a:p>
        </p:txBody>
      </p:sp>
      <p:pic>
        <p:nvPicPr>
          <p:cNvPr id="2050" name="Picture 2">
            <a:extLst>
              <a:ext uri="{FF2B5EF4-FFF2-40B4-BE49-F238E27FC236}">
                <a16:creationId xmlns:a16="http://schemas.microsoft.com/office/drawing/2014/main" id="{3B8D7A56-B424-48A4-A18C-7D5FB6B27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653" y="1014654"/>
            <a:ext cx="6252693" cy="287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3173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ETL</a:t>
            </a:r>
          </a:p>
        </p:txBody>
      </p:sp>
      <p:pic>
        <p:nvPicPr>
          <p:cNvPr id="3" name="Picture 2" descr="Diagram shows data which is extracted for transformation. Some of the sensitive data is discarded in this process. Next, the data is transformed using basic filtering and transformation tools which is then loaded for consumption ">
            <a:extLst>
              <a:ext uri="{FF2B5EF4-FFF2-40B4-BE49-F238E27FC236}">
                <a16:creationId xmlns:a16="http://schemas.microsoft.com/office/drawing/2014/main" id="{BB1743B0-D00F-4D18-B034-3BA96DE3B9A7}"/>
              </a:ext>
            </a:extLst>
          </p:cNvPr>
          <p:cNvPicPr>
            <a:picLocks noChangeAspect="1"/>
          </p:cNvPicPr>
          <p:nvPr/>
        </p:nvPicPr>
        <p:blipFill>
          <a:blip r:embed="rId2"/>
          <a:stretch>
            <a:fillRect/>
          </a:stretch>
        </p:blipFill>
        <p:spPr>
          <a:xfrm>
            <a:off x="320279" y="894160"/>
            <a:ext cx="8525637" cy="3265551"/>
          </a:xfrm>
          <a:prstGeom prst="rect">
            <a:avLst/>
          </a:prstGeom>
        </p:spPr>
      </p:pic>
      <p:sp>
        <p:nvSpPr>
          <p:cNvPr id="4" name="Rectangle: Rounded Corners 3">
            <a:extLst>
              <a:ext uri="{FF2B5EF4-FFF2-40B4-BE49-F238E27FC236}">
                <a16:creationId xmlns:a16="http://schemas.microsoft.com/office/drawing/2014/main" id="{2E2D2C12-2B42-46A1-AC5B-D8D251CA00F6}"/>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5" name="Rectangle: Rounded Corners 4">
            <a:extLst>
              <a:ext uri="{FF2B5EF4-FFF2-40B4-BE49-F238E27FC236}">
                <a16:creationId xmlns:a16="http://schemas.microsoft.com/office/drawing/2014/main" id="{D8335D93-29DB-4B7E-B2DA-B532584DA024}"/>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Stream Analytics</a:t>
            </a:r>
          </a:p>
        </p:txBody>
      </p:sp>
    </p:spTree>
    <p:extLst>
      <p:ext uri="{BB962C8B-B14F-4D97-AF65-F5344CB8AC3E}">
        <p14:creationId xmlns:p14="http://schemas.microsoft.com/office/powerpoint/2010/main" val="3515292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grpSp>
        <p:nvGrpSpPr>
          <p:cNvPr id="6" name="Group 5">
            <a:extLst>
              <a:ext uri="{FF2B5EF4-FFF2-40B4-BE49-F238E27FC236}">
                <a16:creationId xmlns:a16="http://schemas.microsoft.com/office/drawing/2014/main" id="{85A9B6E6-8F1A-46EE-BADE-BDA6F527DC54}"/>
              </a:ext>
            </a:extLst>
          </p:cNvPr>
          <p:cNvGrpSpPr/>
          <p:nvPr/>
        </p:nvGrpSpPr>
        <p:grpSpPr>
          <a:xfrm>
            <a:off x="231112" y="2110085"/>
            <a:ext cx="8681776" cy="844130"/>
            <a:chOff x="231112" y="2110085"/>
            <a:chExt cx="8681776" cy="844130"/>
          </a:xfrm>
        </p:grpSpPr>
        <p:sp>
          <p:nvSpPr>
            <p:cNvPr id="5" name="Rectangle: Rounded Corners 4">
              <a:extLst>
                <a:ext uri="{FF2B5EF4-FFF2-40B4-BE49-F238E27FC236}">
                  <a16:creationId xmlns:a16="http://schemas.microsoft.com/office/drawing/2014/main" id="{AB392B90-99DF-41C4-BDC8-096258403013}"/>
                </a:ext>
              </a:extLst>
            </p:cNvPr>
            <p:cNvSpPr/>
            <p:nvPr/>
          </p:nvSpPr>
          <p:spPr>
            <a:xfrm>
              <a:off x="231112" y="2110085"/>
              <a:ext cx="8681776" cy="84413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9BA08CC-D79A-4C96-9AB6-605F8F28BE2C}"/>
                </a:ext>
              </a:extLst>
            </p:cNvPr>
            <p:cNvSpPr/>
            <p:nvPr/>
          </p:nvSpPr>
          <p:spPr>
            <a:xfrm>
              <a:off x="2509904" y="2110085"/>
              <a:ext cx="4124207" cy="769441"/>
            </a:xfrm>
            <a:prstGeom prst="rect">
              <a:avLst/>
            </a:prstGeom>
            <a:noFill/>
          </p:spPr>
          <p:txBody>
            <a:bodyPr wrap="none" lIns="91440" tIns="45720" rIns="91440" bIns="45720">
              <a:spAutoFit/>
            </a:bodyPr>
            <a:lstStyle/>
            <a:p>
              <a:pPr algn="ctr"/>
              <a:r>
                <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timw.info/dp900</a:t>
              </a:r>
            </a:p>
          </p:txBody>
        </p:sp>
      </p:grpSp>
    </p:spTree>
    <p:extLst>
      <p:ext uri="{BB962C8B-B14F-4D97-AF65-F5344CB8AC3E}">
        <p14:creationId xmlns:p14="http://schemas.microsoft.com/office/powerpoint/2010/main" val="2565182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ELT</a:t>
            </a:r>
          </a:p>
        </p:txBody>
      </p:sp>
      <p:pic>
        <p:nvPicPr>
          <p:cNvPr id="3" name="Picture 2" descr="Diagram which shows and extracted data loaded into Azure storage explorer. This data is then loaded for transformation and processing by Azure Cosmos DB. The processing includes Azure functions, cognitive services, Azure Databricks and other tools which is then fed to Azure storage explorer">
            <a:extLst>
              <a:ext uri="{FF2B5EF4-FFF2-40B4-BE49-F238E27FC236}">
                <a16:creationId xmlns:a16="http://schemas.microsoft.com/office/drawing/2014/main" id="{2751A511-DDC1-48DF-AC99-9098355B4981}"/>
              </a:ext>
            </a:extLst>
          </p:cNvPr>
          <p:cNvPicPr>
            <a:picLocks noChangeAspect="1"/>
          </p:cNvPicPr>
          <p:nvPr/>
        </p:nvPicPr>
        <p:blipFill>
          <a:blip r:embed="rId2"/>
          <a:stretch>
            <a:fillRect/>
          </a:stretch>
        </p:blipFill>
        <p:spPr>
          <a:xfrm>
            <a:off x="320279" y="894160"/>
            <a:ext cx="8525637" cy="3265551"/>
          </a:xfrm>
          <a:prstGeom prst="rect">
            <a:avLst/>
          </a:prstGeom>
        </p:spPr>
      </p:pic>
      <p:pic>
        <p:nvPicPr>
          <p:cNvPr id="5" name="Picture 4">
            <a:extLst>
              <a:ext uri="{FF2B5EF4-FFF2-40B4-BE49-F238E27FC236}">
                <a16:creationId xmlns:a16="http://schemas.microsoft.com/office/drawing/2014/main" id="{31B09D4C-FEDE-48F7-8475-A551CF14422B}"/>
              </a:ext>
            </a:extLst>
          </p:cNvPr>
          <p:cNvPicPr>
            <a:picLocks noChangeAspect="1"/>
          </p:cNvPicPr>
          <p:nvPr/>
        </p:nvPicPr>
        <p:blipFill>
          <a:blip r:embed="rId3"/>
          <a:stretch>
            <a:fillRect/>
          </a:stretch>
        </p:blipFill>
        <p:spPr>
          <a:xfrm>
            <a:off x="5143500" y="3678336"/>
            <a:ext cx="3847754" cy="1366616"/>
          </a:xfrm>
          <a:prstGeom prst="rect">
            <a:avLst/>
          </a:prstGeom>
        </p:spPr>
      </p:pic>
    </p:spTree>
    <p:extLst>
      <p:ext uri="{BB962C8B-B14F-4D97-AF65-F5344CB8AC3E}">
        <p14:creationId xmlns:p14="http://schemas.microsoft.com/office/powerpoint/2010/main" val="8423879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Synapse</a:t>
            </a:r>
          </a:p>
        </p:txBody>
      </p:sp>
      <p:pic>
        <p:nvPicPr>
          <p:cNvPr id="3" name="Picture 2" descr="Diagram showing the components of Azure Synapse Analytics. Synapse Studio, Synapse Pipelines, Synapse SQL pools, Synapse Spark pools, and Synapse Link">
            <a:extLst>
              <a:ext uri="{FF2B5EF4-FFF2-40B4-BE49-F238E27FC236}">
                <a16:creationId xmlns:a16="http://schemas.microsoft.com/office/drawing/2014/main" id="{F9021707-DBCD-4338-967B-4A0372D645E1}"/>
              </a:ext>
            </a:extLst>
          </p:cNvPr>
          <p:cNvPicPr>
            <a:picLocks noChangeAspect="1"/>
          </p:cNvPicPr>
          <p:nvPr/>
        </p:nvPicPr>
        <p:blipFill rotWithShape="1">
          <a:blip r:embed="rId2"/>
          <a:srcRect l="-13292" t="-1407" r="-13292" b="-1407"/>
          <a:stretch/>
        </p:blipFill>
        <p:spPr>
          <a:xfrm>
            <a:off x="317097" y="1106953"/>
            <a:ext cx="8509806" cy="3036422"/>
          </a:xfrm>
          <a:prstGeom prst="rect">
            <a:avLst/>
          </a:prstGeom>
          <a:noFill/>
          <a:ln w="19050">
            <a:solidFill>
              <a:schemeClr val="tx2"/>
            </a:solidFill>
            <a:headEnd type="none" w="med" len="med"/>
            <a:tailEnd type="none" w="med" len="med"/>
          </a:ln>
          <a:effectLst/>
        </p:spPr>
      </p:pic>
      <p:sp>
        <p:nvSpPr>
          <p:cNvPr id="4" name="Rectangle: Rounded Corners 3">
            <a:extLst>
              <a:ext uri="{FF2B5EF4-FFF2-40B4-BE49-F238E27FC236}">
                <a16:creationId xmlns:a16="http://schemas.microsoft.com/office/drawing/2014/main" id="{1C1E3D94-8533-4261-876E-BD7BC2672F81}"/>
              </a:ext>
            </a:extLst>
          </p:cNvPr>
          <p:cNvSpPr/>
          <p:nvPr/>
        </p:nvSpPr>
        <p:spPr>
          <a:xfrm>
            <a:off x="3354365" y="4520484"/>
            <a:ext cx="3116687" cy="41856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PolyBase</a:t>
            </a:r>
            <a:endParaRPr lang="en-US" dirty="0"/>
          </a:p>
        </p:txBody>
      </p:sp>
    </p:spTree>
    <p:extLst>
      <p:ext uri="{BB962C8B-B14F-4D97-AF65-F5344CB8AC3E}">
        <p14:creationId xmlns:p14="http://schemas.microsoft.com/office/powerpoint/2010/main" val="10155331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Synapse SQL Pool</a:t>
            </a:r>
          </a:p>
        </p:txBody>
      </p:sp>
      <p:pic>
        <p:nvPicPr>
          <p:cNvPr id="6" name="Picture 5">
            <a:extLst>
              <a:ext uri="{FF2B5EF4-FFF2-40B4-BE49-F238E27FC236}">
                <a16:creationId xmlns:a16="http://schemas.microsoft.com/office/drawing/2014/main" id="{98A89ABD-132B-467B-9A65-42DAA1DC0BC6}"/>
              </a:ext>
            </a:extLst>
          </p:cNvPr>
          <p:cNvPicPr>
            <a:picLocks noChangeAspect="1"/>
          </p:cNvPicPr>
          <p:nvPr/>
        </p:nvPicPr>
        <p:blipFill>
          <a:blip r:embed="rId2"/>
          <a:stretch>
            <a:fillRect/>
          </a:stretch>
        </p:blipFill>
        <p:spPr>
          <a:xfrm>
            <a:off x="1905223" y="723997"/>
            <a:ext cx="5333553" cy="4109260"/>
          </a:xfrm>
          <a:prstGeom prst="rect">
            <a:avLst/>
          </a:prstGeom>
        </p:spPr>
      </p:pic>
    </p:spTree>
    <p:extLst>
      <p:ext uri="{BB962C8B-B14F-4D97-AF65-F5344CB8AC3E}">
        <p14:creationId xmlns:p14="http://schemas.microsoft.com/office/powerpoint/2010/main" val="81901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ADLS Gen 2</a:t>
            </a:r>
          </a:p>
        </p:txBody>
      </p:sp>
      <p:sp>
        <p:nvSpPr>
          <p:cNvPr id="4" name="Freeform: Shape 3">
            <a:extLst>
              <a:ext uri="{FF2B5EF4-FFF2-40B4-BE49-F238E27FC236}">
                <a16:creationId xmlns:a16="http://schemas.microsoft.com/office/drawing/2014/main" id="{C10487C0-C28C-4712-AD3C-AE8F1F64B57D}"/>
              </a:ext>
            </a:extLst>
          </p:cNvPr>
          <p:cNvSpPr/>
          <p:nvPr/>
        </p:nvSpPr>
        <p:spPr>
          <a:xfrm>
            <a:off x="317377"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A repository of data for your Modern Data Warehouse</a:t>
            </a:r>
            <a:endParaRPr lang="en-US" sz="1650" dirty="0">
              <a:solidFill>
                <a:schemeClr val="tx1"/>
              </a:solidFill>
            </a:endParaRPr>
          </a:p>
        </p:txBody>
      </p:sp>
      <p:sp>
        <p:nvSpPr>
          <p:cNvPr id="5" name="Freeform: Shape 4">
            <a:extLst>
              <a:ext uri="{FF2B5EF4-FFF2-40B4-BE49-F238E27FC236}">
                <a16:creationId xmlns:a16="http://schemas.microsoft.com/office/drawing/2014/main" id="{28B25AE3-BA2D-459F-8B6D-1048A58C9EC3}"/>
              </a:ext>
            </a:extLst>
          </p:cNvPr>
          <p:cNvSpPr/>
          <p:nvPr/>
        </p:nvSpPr>
        <p:spPr>
          <a:xfrm>
            <a:off x="2472190"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Organises data into directories for improved file access</a:t>
            </a:r>
            <a:endParaRPr lang="en-US" sz="1650" dirty="0">
              <a:solidFill>
                <a:schemeClr val="tx1"/>
              </a:solidFill>
            </a:endParaRPr>
          </a:p>
        </p:txBody>
      </p:sp>
      <p:sp>
        <p:nvSpPr>
          <p:cNvPr id="6" name="Freeform: Shape 5">
            <a:extLst>
              <a:ext uri="{FF2B5EF4-FFF2-40B4-BE49-F238E27FC236}">
                <a16:creationId xmlns:a16="http://schemas.microsoft.com/office/drawing/2014/main" id="{4EE4E54F-F51B-4B1A-B88B-F8C776F928C5}"/>
              </a:ext>
            </a:extLst>
          </p:cNvPr>
          <p:cNvSpPr/>
          <p:nvPr/>
        </p:nvSpPr>
        <p:spPr>
          <a:xfrm>
            <a:off x="4627003"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Supports POSIX and RBAC permissions</a:t>
            </a:r>
          </a:p>
        </p:txBody>
      </p:sp>
      <p:sp>
        <p:nvSpPr>
          <p:cNvPr id="7" name="Freeform: Shape 6">
            <a:extLst>
              <a:ext uri="{FF2B5EF4-FFF2-40B4-BE49-F238E27FC236}">
                <a16:creationId xmlns:a16="http://schemas.microsoft.com/office/drawing/2014/main" id="{89ABBADE-2A94-40CD-B8B1-6A7F66B12515}"/>
              </a:ext>
            </a:extLst>
          </p:cNvPr>
          <p:cNvSpPr/>
          <p:nvPr/>
        </p:nvSpPr>
        <p:spPr>
          <a:xfrm>
            <a:off x="6781816"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It is compatible with Hadoop Distributed File System</a:t>
            </a:r>
          </a:p>
        </p:txBody>
      </p:sp>
      <p:sp>
        <p:nvSpPr>
          <p:cNvPr id="8" name="Rectangle 7">
            <a:extLst>
              <a:ext uri="{FF2B5EF4-FFF2-40B4-BE49-F238E27FC236}">
                <a16:creationId xmlns:a16="http://schemas.microsoft.com/office/drawing/2014/main" id="{8CB5A11C-EEC1-4E61-A049-67F1E960F29F}"/>
              </a:ext>
            </a:extLst>
          </p:cNvPr>
          <p:cNvSpPr/>
          <p:nvPr/>
        </p:nvSpPr>
        <p:spPr bwMode="auto">
          <a:xfrm>
            <a:off x="314325" y="2049889"/>
            <a:ext cx="8515350" cy="116576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Store</a:t>
            </a:r>
          </a:p>
        </p:txBody>
      </p:sp>
      <p:pic>
        <p:nvPicPr>
          <p:cNvPr id="9" name="Graphic 8" descr="Azure Data Lake Storage icon">
            <a:extLst>
              <a:ext uri="{FF2B5EF4-FFF2-40B4-BE49-F238E27FC236}">
                <a16:creationId xmlns:a16="http://schemas.microsoft.com/office/drawing/2014/main" id="{EFFA679C-0B5F-4617-84B5-B5807F876B1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8560" b="8560"/>
          <a:stretch/>
        </p:blipFill>
        <p:spPr>
          <a:xfrm>
            <a:off x="3276200" y="2468377"/>
            <a:ext cx="481413" cy="398996"/>
          </a:xfrm>
          <a:prstGeom prst="rect">
            <a:avLst/>
          </a:prstGeom>
        </p:spPr>
      </p:pic>
      <p:sp>
        <p:nvSpPr>
          <p:cNvPr id="10" name="TextBox 9">
            <a:extLst>
              <a:ext uri="{FF2B5EF4-FFF2-40B4-BE49-F238E27FC236}">
                <a16:creationId xmlns:a16="http://schemas.microsoft.com/office/drawing/2014/main" id="{7298D28B-ADFF-4F36-AC96-FDAE7F674161}"/>
              </a:ext>
            </a:extLst>
          </p:cNvPr>
          <p:cNvSpPr txBox="1"/>
          <p:nvPr/>
        </p:nvSpPr>
        <p:spPr>
          <a:xfrm>
            <a:off x="3840673" y="2468376"/>
            <a:ext cx="1696170" cy="186974"/>
          </a:xfrm>
          <a:prstGeom prst="rect">
            <a:avLst/>
          </a:prstGeom>
          <a:noFill/>
        </p:spPr>
        <p:txBody>
          <a:bodyPr wrap="none" lIns="0" tIns="0" rIns="0" bIns="0" rtlCol="0">
            <a:spAutoFit/>
          </a:bodyPr>
          <a:lstStyle/>
          <a:p>
            <a:pPr>
              <a:lnSpc>
                <a:spcPct val="90000"/>
              </a:lnSpc>
              <a:defRPr/>
            </a:pPr>
            <a:r>
              <a:rPr lang="en-US" sz="1350" dirty="0">
                <a:latin typeface="+mj-lt"/>
              </a:rPr>
              <a:t>Azure Data Lake Storage</a:t>
            </a:r>
          </a:p>
        </p:txBody>
      </p:sp>
      <p:sp>
        <p:nvSpPr>
          <p:cNvPr id="11" name="TextBox 10">
            <a:extLst>
              <a:ext uri="{FF2B5EF4-FFF2-40B4-BE49-F238E27FC236}">
                <a16:creationId xmlns:a16="http://schemas.microsoft.com/office/drawing/2014/main" id="{65F22927-A6BC-4646-90A8-0797234D2F33}"/>
              </a:ext>
            </a:extLst>
          </p:cNvPr>
          <p:cNvSpPr txBox="1"/>
          <p:nvPr/>
        </p:nvSpPr>
        <p:spPr>
          <a:xfrm>
            <a:off x="3840673" y="2699152"/>
            <a:ext cx="1902491" cy="2769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High performance data lake available in all 54 Azure regions</a:t>
            </a:r>
          </a:p>
        </p:txBody>
      </p:sp>
    </p:spTree>
    <p:extLst>
      <p:ext uri="{BB962C8B-B14F-4D97-AF65-F5344CB8AC3E}">
        <p14:creationId xmlns:p14="http://schemas.microsoft.com/office/powerpoint/2010/main" val="23731845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Databricks</a:t>
            </a:r>
          </a:p>
        </p:txBody>
      </p:sp>
      <p:pic>
        <p:nvPicPr>
          <p:cNvPr id="4" name="Picture 3">
            <a:extLst>
              <a:ext uri="{FF2B5EF4-FFF2-40B4-BE49-F238E27FC236}">
                <a16:creationId xmlns:a16="http://schemas.microsoft.com/office/drawing/2014/main" id="{60E04538-194B-4251-82EF-CEB0529EC60D}"/>
              </a:ext>
            </a:extLst>
          </p:cNvPr>
          <p:cNvPicPr>
            <a:picLocks noChangeAspect="1"/>
          </p:cNvPicPr>
          <p:nvPr/>
        </p:nvPicPr>
        <p:blipFill>
          <a:blip r:embed="rId2"/>
          <a:stretch>
            <a:fillRect/>
          </a:stretch>
        </p:blipFill>
        <p:spPr>
          <a:xfrm>
            <a:off x="975156" y="792050"/>
            <a:ext cx="7093457" cy="3811081"/>
          </a:xfrm>
          <a:prstGeom prst="rect">
            <a:avLst/>
          </a:prstGeom>
        </p:spPr>
      </p:pic>
    </p:spTree>
    <p:extLst>
      <p:ext uri="{BB962C8B-B14F-4D97-AF65-F5344CB8AC3E}">
        <p14:creationId xmlns:p14="http://schemas.microsoft.com/office/powerpoint/2010/main" val="7571517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 Factory</a:t>
            </a:r>
          </a:p>
        </p:txBody>
      </p:sp>
      <p:sp>
        <p:nvSpPr>
          <p:cNvPr id="3" name="AutoShape 2" descr="Architecture diagram for automated enterprise BI with Azure Synapse and Azure Data Factory">
            <a:extLst>
              <a:ext uri="{FF2B5EF4-FFF2-40B4-BE49-F238E27FC236}">
                <a16:creationId xmlns:a16="http://schemas.microsoft.com/office/drawing/2014/main" id="{F87372BA-956E-4941-BC7F-EFD10835596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Architecture diagram for automated enterprise BI with Azure Synapse and Azure Data Factory">
            <a:extLst>
              <a:ext uri="{FF2B5EF4-FFF2-40B4-BE49-F238E27FC236}">
                <a16:creationId xmlns:a16="http://schemas.microsoft.com/office/drawing/2014/main" id="{2A1D4D96-F70B-4D1C-A19B-A15D932559E0}"/>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B2AB9E9F-4D54-4C95-899A-021A98393577}"/>
              </a:ext>
            </a:extLst>
          </p:cNvPr>
          <p:cNvPicPr>
            <a:picLocks noChangeAspect="1"/>
          </p:cNvPicPr>
          <p:nvPr/>
        </p:nvPicPr>
        <p:blipFill>
          <a:blip r:embed="rId2"/>
          <a:stretch>
            <a:fillRect/>
          </a:stretch>
        </p:blipFill>
        <p:spPr>
          <a:xfrm>
            <a:off x="971960" y="1019316"/>
            <a:ext cx="7200080" cy="3104867"/>
          </a:xfrm>
          <a:prstGeom prst="rect">
            <a:avLst/>
          </a:prstGeom>
        </p:spPr>
      </p:pic>
    </p:spTree>
    <p:extLst>
      <p:ext uri="{BB962C8B-B14F-4D97-AF65-F5344CB8AC3E}">
        <p14:creationId xmlns:p14="http://schemas.microsoft.com/office/powerpoint/2010/main" val="15027383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Power BI</a:t>
            </a:r>
          </a:p>
        </p:txBody>
      </p:sp>
      <p:pic>
        <p:nvPicPr>
          <p:cNvPr id="4098" name="Picture 2" descr="Diagram showing screenshots of Power B I Desktop, service, and Mobile and their integrated relationships.">
            <a:extLst>
              <a:ext uri="{FF2B5EF4-FFF2-40B4-BE49-F238E27FC236}">
                <a16:creationId xmlns:a16="http://schemas.microsoft.com/office/drawing/2014/main" id="{45836407-22D3-4A1D-8A6D-D4ED4E391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434" y="809064"/>
            <a:ext cx="6531132" cy="3525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6722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Power BI Terminology</a:t>
            </a:r>
          </a:p>
        </p:txBody>
      </p:sp>
      <p:pic>
        <p:nvPicPr>
          <p:cNvPr id="4" name="Picture 3">
            <a:extLst>
              <a:ext uri="{FF2B5EF4-FFF2-40B4-BE49-F238E27FC236}">
                <a16:creationId xmlns:a16="http://schemas.microsoft.com/office/drawing/2014/main" id="{F5F38240-96F2-4C2C-8226-899ED56BB38C}"/>
              </a:ext>
            </a:extLst>
          </p:cNvPr>
          <p:cNvPicPr>
            <a:picLocks noChangeAspect="1"/>
          </p:cNvPicPr>
          <p:nvPr/>
        </p:nvPicPr>
        <p:blipFill>
          <a:blip r:embed="rId2"/>
          <a:stretch>
            <a:fillRect/>
          </a:stretch>
        </p:blipFill>
        <p:spPr>
          <a:xfrm>
            <a:off x="1652952" y="1328080"/>
            <a:ext cx="5838095" cy="2371429"/>
          </a:xfrm>
          <a:prstGeom prst="rect">
            <a:avLst/>
          </a:prstGeom>
        </p:spPr>
      </p:pic>
    </p:spTree>
    <p:extLst>
      <p:ext uri="{BB962C8B-B14F-4D97-AF65-F5344CB8AC3E}">
        <p14:creationId xmlns:p14="http://schemas.microsoft.com/office/powerpoint/2010/main" val="26280461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Power BI Terminology</a:t>
            </a:r>
          </a:p>
        </p:txBody>
      </p:sp>
      <p:pic>
        <p:nvPicPr>
          <p:cNvPr id="4" name="Picture 3">
            <a:extLst>
              <a:ext uri="{FF2B5EF4-FFF2-40B4-BE49-F238E27FC236}">
                <a16:creationId xmlns:a16="http://schemas.microsoft.com/office/drawing/2014/main" id="{025D1DF6-3C7A-4734-8521-8EF6C683DAE9}"/>
              </a:ext>
            </a:extLst>
          </p:cNvPr>
          <p:cNvPicPr>
            <a:picLocks noChangeAspect="1"/>
          </p:cNvPicPr>
          <p:nvPr/>
        </p:nvPicPr>
        <p:blipFill>
          <a:blip r:embed="rId2"/>
          <a:stretch>
            <a:fillRect/>
          </a:stretch>
        </p:blipFill>
        <p:spPr>
          <a:xfrm>
            <a:off x="1961630" y="784011"/>
            <a:ext cx="5220740" cy="3795368"/>
          </a:xfrm>
          <a:prstGeom prst="rect">
            <a:avLst/>
          </a:prstGeom>
        </p:spPr>
      </p:pic>
    </p:spTree>
    <p:extLst>
      <p:ext uri="{BB962C8B-B14F-4D97-AF65-F5344CB8AC3E}">
        <p14:creationId xmlns:p14="http://schemas.microsoft.com/office/powerpoint/2010/main" val="20142688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DP-900</a:t>
            </a:r>
            <a:br>
              <a:rPr lang="en-US" dirty="0"/>
            </a:br>
            <a:r>
              <a:rPr lang="en-US" dirty="0"/>
              <a:t>Item Types</a:t>
            </a:r>
            <a:br>
              <a:rPr lang="en-US" dirty="0"/>
            </a:br>
            <a:endParaRPr lang="en-US" dirty="0"/>
          </a:p>
        </p:txBody>
      </p:sp>
    </p:spTree>
    <p:extLst>
      <p:ext uri="{BB962C8B-B14F-4D97-AF65-F5344CB8AC3E}">
        <p14:creationId xmlns:p14="http://schemas.microsoft.com/office/powerpoint/2010/main" val="39007988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 Different Kind of Training</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We'll learn by doing – at least 80 percent demo</a:t>
            </a:r>
          </a:p>
          <a:p>
            <a:pPr lvl="1"/>
            <a:r>
              <a:rPr lang="en-US" dirty="0"/>
              <a:t>Visual, case study approach</a:t>
            </a:r>
          </a:p>
          <a:p>
            <a:r>
              <a:rPr lang="en-US" dirty="0"/>
              <a:t>This is an expert certification, so we will move quickly and assume intermediate-level Azure skills</a:t>
            </a:r>
          </a:p>
          <a:p>
            <a:r>
              <a:rPr lang="en-US"/>
              <a:t>10-minute </a:t>
            </a:r>
            <a:r>
              <a:rPr lang="en-US" dirty="0"/>
              <a:t>break at midpoint</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87680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Choice</a:t>
            </a:r>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2"/>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100493261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50095779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2"/>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364522790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Active Screen/Fill in the Blank</a:t>
            </a:r>
          </a:p>
        </p:txBody>
      </p:sp>
      <p:pic>
        <p:nvPicPr>
          <p:cNvPr id="3" name="Picture 2">
            <a:extLst>
              <a:ext uri="{FF2B5EF4-FFF2-40B4-BE49-F238E27FC236}">
                <a16:creationId xmlns:a16="http://schemas.microsoft.com/office/drawing/2014/main" id="{76258319-C6AA-4A20-B2B6-58F13105B080}"/>
              </a:ext>
            </a:extLst>
          </p:cNvPr>
          <p:cNvPicPr>
            <a:picLocks noChangeAspect="1"/>
          </p:cNvPicPr>
          <p:nvPr/>
        </p:nvPicPr>
        <p:blipFill>
          <a:blip r:embed="rId2"/>
          <a:stretch>
            <a:fillRect/>
          </a:stretch>
        </p:blipFill>
        <p:spPr>
          <a:xfrm>
            <a:off x="1256023" y="1030559"/>
            <a:ext cx="6631954" cy="3839097"/>
          </a:xfrm>
          <a:prstGeom prst="rect">
            <a:avLst/>
          </a:prstGeom>
        </p:spPr>
      </p:pic>
    </p:spTree>
    <p:extLst>
      <p:ext uri="{BB962C8B-B14F-4D97-AF65-F5344CB8AC3E}">
        <p14:creationId xmlns:p14="http://schemas.microsoft.com/office/powerpoint/2010/main" val="371373270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Online Testing</a:t>
            </a:r>
            <a:br>
              <a:rPr lang="en-US" dirty="0"/>
            </a:br>
            <a:endParaRPr lang="en-US" dirty="0"/>
          </a:p>
        </p:txBody>
      </p:sp>
    </p:spTree>
    <p:extLst>
      <p:ext uri="{BB962C8B-B14F-4D97-AF65-F5344CB8AC3E}">
        <p14:creationId xmlns:p14="http://schemas.microsoft.com/office/powerpoint/2010/main" val="26463774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sp>
        <p:nvSpPr>
          <p:cNvPr id="4" name="Rectangle 3">
            <a:extLst>
              <a:ext uri="{FF2B5EF4-FFF2-40B4-BE49-F238E27FC236}">
                <a16:creationId xmlns:a16="http://schemas.microsoft.com/office/drawing/2014/main" id="{33045DC7-9271-4922-9E1F-59B0865FBD01}"/>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timw.info/online</a:t>
            </a:r>
          </a:p>
        </p:txBody>
      </p:sp>
    </p:spTree>
    <p:extLst>
      <p:ext uri="{BB962C8B-B14F-4D97-AF65-F5344CB8AC3E}">
        <p14:creationId xmlns:p14="http://schemas.microsoft.com/office/powerpoint/2010/main" val="122047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6" name="Picture 5">
            <a:extLst>
              <a:ext uri="{FF2B5EF4-FFF2-40B4-BE49-F238E27FC236}">
                <a16:creationId xmlns:a16="http://schemas.microsoft.com/office/drawing/2014/main" id="{115DDC46-6BCF-426A-ADB9-78D614689637}"/>
              </a:ext>
            </a:extLst>
          </p:cNvPr>
          <p:cNvPicPr>
            <a:picLocks noChangeAspect="1"/>
          </p:cNvPicPr>
          <p:nvPr/>
        </p:nvPicPr>
        <p:blipFill>
          <a:blip r:embed="rId2"/>
          <a:stretch>
            <a:fillRect/>
          </a:stretch>
        </p:blipFill>
        <p:spPr>
          <a:xfrm>
            <a:off x="696565" y="1144455"/>
            <a:ext cx="7750869" cy="3171513"/>
          </a:xfrm>
          <a:prstGeom prst="rect">
            <a:avLst/>
          </a:prstGeom>
        </p:spPr>
      </p:pic>
    </p:spTree>
    <p:extLst>
      <p:ext uri="{BB962C8B-B14F-4D97-AF65-F5344CB8AC3E}">
        <p14:creationId xmlns:p14="http://schemas.microsoft.com/office/powerpoint/2010/main" val="31248105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30A7B783-EA01-4218-89C3-B8580653195C}"/>
              </a:ext>
            </a:extLst>
          </p:cNvPr>
          <p:cNvPicPr>
            <a:picLocks noChangeAspect="1"/>
          </p:cNvPicPr>
          <p:nvPr/>
        </p:nvPicPr>
        <p:blipFill>
          <a:blip r:embed="rId2"/>
          <a:stretch>
            <a:fillRect/>
          </a:stretch>
        </p:blipFill>
        <p:spPr>
          <a:xfrm>
            <a:off x="2608438" y="657872"/>
            <a:ext cx="3942857" cy="4266667"/>
          </a:xfrm>
          <a:prstGeom prst="rect">
            <a:avLst/>
          </a:prstGeom>
        </p:spPr>
      </p:pic>
    </p:spTree>
    <p:extLst>
      <p:ext uri="{BB962C8B-B14F-4D97-AF65-F5344CB8AC3E}">
        <p14:creationId xmlns:p14="http://schemas.microsoft.com/office/powerpoint/2010/main" val="6815284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7B5F4526-F934-4ACA-BD68-2B22C2BF8FA3}"/>
              </a:ext>
            </a:extLst>
          </p:cNvPr>
          <p:cNvPicPr>
            <a:picLocks noChangeAspect="1"/>
          </p:cNvPicPr>
          <p:nvPr/>
        </p:nvPicPr>
        <p:blipFill>
          <a:blip r:embed="rId2"/>
          <a:stretch>
            <a:fillRect/>
          </a:stretch>
        </p:blipFill>
        <p:spPr>
          <a:xfrm>
            <a:off x="2255520" y="672932"/>
            <a:ext cx="4632960" cy="4302958"/>
          </a:xfrm>
          <a:prstGeom prst="rect">
            <a:avLst/>
          </a:prstGeom>
        </p:spPr>
      </p:pic>
    </p:spTree>
    <p:extLst>
      <p:ext uri="{BB962C8B-B14F-4D97-AF65-F5344CB8AC3E}">
        <p14:creationId xmlns:p14="http://schemas.microsoft.com/office/powerpoint/2010/main" val="10769999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4" name="Picture 3">
            <a:extLst>
              <a:ext uri="{FF2B5EF4-FFF2-40B4-BE49-F238E27FC236}">
                <a16:creationId xmlns:a16="http://schemas.microsoft.com/office/drawing/2014/main" id="{36D1A932-A4A6-463B-A049-A4DE2A329590}"/>
              </a:ext>
            </a:extLst>
          </p:cNvPr>
          <p:cNvPicPr>
            <a:picLocks noChangeAspect="1"/>
          </p:cNvPicPr>
          <p:nvPr/>
        </p:nvPicPr>
        <p:blipFill>
          <a:blip r:embed="rId2"/>
          <a:stretch>
            <a:fillRect/>
          </a:stretch>
        </p:blipFill>
        <p:spPr>
          <a:xfrm>
            <a:off x="1371158" y="1124969"/>
            <a:ext cx="6401684" cy="2893561"/>
          </a:xfrm>
          <a:prstGeom prst="rect">
            <a:avLst/>
          </a:prstGeom>
        </p:spPr>
      </p:pic>
    </p:spTree>
    <p:extLst>
      <p:ext uri="{BB962C8B-B14F-4D97-AF65-F5344CB8AC3E}">
        <p14:creationId xmlns:p14="http://schemas.microsoft.com/office/powerpoint/2010/main" val="929120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6" name="Picture 5">
            <a:extLst>
              <a:ext uri="{FF2B5EF4-FFF2-40B4-BE49-F238E27FC236}">
                <a16:creationId xmlns:a16="http://schemas.microsoft.com/office/drawing/2014/main" id="{EF3176E8-185D-43F3-94A1-F48369DE9CDF}"/>
              </a:ext>
            </a:extLst>
          </p:cNvPr>
          <p:cNvPicPr>
            <a:picLocks noChangeAspect="1"/>
          </p:cNvPicPr>
          <p:nvPr/>
        </p:nvPicPr>
        <p:blipFill>
          <a:blip r:embed="rId2"/>
          <a:stretch>
            <a:fillRect/>
          </a:stretch>
        </p:blipFill>
        <p:spPr>
          <a:xfrm>
            <a:off x="1926167" y="647700"/>
            <a:ext cx="5291666" cy="3968750"/>
          </a:xfrm>
          <a:prstGeom prst="rect">
            <a:avLst/>
          </a:prstGeom>
        </p:spPr>
      </p:pic>
    </p:spTree>
    <p:extLst>
      <p:ext uri="{BB962C8B-B14F-4D97-AF65-F5344CB8AC3E}">
        <p14:creationId xmlns:p14="http://schemas.microsoft.com/office/powerpoint/2010/main" val="16153643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7CD2C2E7-A646-467B-A8F2-FA0D3528C52C}"/>
              </a:ext>
            </a:extLst>
          </p:cNvPr>
          <p:cNvPicPr>
            <a:picLocks noChangeAspect="1"/>
          </p:cNvPicPr>
          <p:nvPr/>
        </p:nvPicPr>
        <p:blipFill>
          <a:blip r:embed="rId2"/>
          <a:stretch>
            <a:fillRect/>
          </a:stretch>
        </p:blipFill>
        <p:spPr>
          <a:xfrm>
            <a:off x="1451401" y="1067728"/>
            <a:ext cx="6241198" cy="3206488"/>
          </a:xfrm>
          <a:prstGeom prst="rect">
            <a:avLst/>
          </a:prstGeom>
        </p:spPr>
      </p:pic>
    </p:spTree>
    <p:extLst>
      <p:ext uri="{BB962C8B-B14F-4D97-AF65-F5344CB8AC3E}">
        <p14:creationId xmlns:p14="http://schemas.microsoft.com/office/powerpoint/2010/main" val="3534772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4ADD48C2-927E-4E87-AEA1-69D5256F4841}"/>
              </a:ext>
            </a:extLst>
          </p:cNvPr>
          <p:cNvPicPr>
            <a:picLocks noChangeAspect="1"/>
          </p:cNvPicPr>
          <p:nvPr/>
        </p:nvPicPr>
        <p:blipFill>
          <a:blip r:embed="rId2"/>
          <a:stretch>
            <a:fillRect/>
          </a:stretch>
        </p:blipFill>
        <p:spPr>
          <a:xfrm>
            <a:off x="996057" y="1078499"/>
            <a:ext cx="7151886" cy="2986501"/>
          </a:xfrm>
          <a:prstGeom prst="rect">
            <a:avLst/>
          </a:prstGeom>
        </p:spPr>
      </p:pic>
    </p:spTree>
    <p:extLst>
      <p:ext uri="{BB962C8B-B14F-4D97-AF65-F5344CB8AC3E}">
        <p14:creationId xmlns:p14="http://schemas.microsoft.com/office/powerpoint/2010/main" val="30432873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FE6700B5-408B-4549-B451-CDE39828D9B8}"/>
              </a:ext>
            </a:extLst>
          </p:cNvPr>
          <p:cNvPicPr>
            <a:picLocks noChangeAspect="1"/>
          </p:cNvPicPr>
          <p:nvPr/>
        </p:nvPicPr>
        <p:blipFill>
          <a:blip r:embed="rId2"/>
          <a:stretch>
            <a:fillRect/>
          </a:stretch>
        </p:blipFill>
        <p:spPr>
          <a:xfrm>
            <a:off x="1606710" y="790593"/>
            <a:ext cx="5930579" cy="3819511"/>
          </a:xfrm>
          <a:prstGeom prst="rect">
            <a:avLst/>
          </a:prstGeom>
        </p:spPr>
      </p:pic>
    </p:spTree>
    <p:extLst>
      <p:ext uri="{BB962C8B-B14F-4D97-AF65-F5344CB8AC3E}">
        <p14:creationId xmlns:p14="http://schemas.microsoft.com/office/powerpoint/2010/main" val="38418738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0887BC-402B-43F3-B728-80A82BDB6228}"/>
              </a:ext>
            </a:extLst>
          </p:cNvPr>
          <p:cNvPicPr>
            <a:picLocks noChangeAspect="1"/>
          </p:cNvPicPr>
          <p:nvPr/>
        </p:nvPicPr>
        <p:blipFill>
          <a:blip r:embed="rId2"/>
          <a:stretch>
            <a:fillRect/>
          </a:stretch>
        </p:blipFill>
        <p:spPr>
          <a:xfrm>
            <a:off x="752952" y="447940"/>
            <a:ext cx="7638095" cy="4247619"/>
          </a:xfrm>
          <a:prstGeom prst="rect">
            <a:avLst/>
          </a:prstGeom>
        </p:spPr>
      </p:pic>
    </p:spTree>
    <p:extLst>
      <p:ext uri="{BB962C8B-B14F-4D97-AF65-F5344CB8AC3E}">
        <p14:creationId xmlns:p14="http://schemas.microsoft.com/office/powerpoint/2010/main" val="11430785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040954-4F70-477F-93B6-6C01BA778BA7}"/>
              </a:ext>
            </a:extLst>
          </p:cNvPr>
          <p:cNvPicPr>
            <a:picLocks noChangeAspect="1"/>
          </p:cNvPicPr>
          <p:nvPr/>
        </p:nvPicPr>
        <p:blipFill>
          <a:blip r:embed="rId2"/>
          <a:stretch>
            <a:fillRect/>
          </a:stretch>
        </p:blipFill>
        <p:spPr>
          <a:xfrm>
            <a:off x="662476" y="776512"/>
            <a:ext cx="7819048" cy="3590476"/>
          </a:xfrm>
          <a:prstGeom prst="rect">
            <a:avLst/>
          </a:prstGeom>
        </p:spPr>
      </p:pic>
    </p:spTree>
    <p:extLst>
      <p:ext uri="{BB962C8B-B14F-4D97-AF65-F5344CB8AC3E}">
        <p14:creationId xmlns:p14="http://schemas.microsoft.com/office/powerpoint/2010/main" val="26159321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5277FC-1E0F-427B-9A6A-C56BF17FE9A9}"/>
              </a:ext>
            </a:extLst>
          </p:cNvPr>
          <p:cNvPicPr>
            <a:picLocks noChangeAspect="1"/>
          </p:cNvPicPr>
          <p:nvPr/>
        </p:nvPicPr>
        <p:blipFill>
          <a:blip r:embed="rId2"/>
          <a:stretch>
            <a:fillRect/>
          </a:stretch>
        </p:blipFill>
        <p:spPr>
          <a:xfrm>
            <a:off x="776762" y="1514607"/>
            <a:ext cx="7590476" cy="2114286"/>
          </a:xfrm>
          <a:prstGeom prst="rect">
            <a:avLst/>
          </a:prstGeom>
        </p:spPr>
      </p:pic>
    </p:spTree>
    <p:extLst>
      <p:ext uri="{BB962C8B-B14F-4D97-AF65-F5344CB8AC3E}">
        <p14:creationId xmlns:p14="http://schemas.microsoft.com/office/powerpoint/2010/main" val="37588375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1949D8-24DF-4231-A416-36335407F36B}"/>
              </a:ext>
            </a:extLst>
          </p:cNvPr>
          <p:cNvPicPr>
            <a:picLocks noChangeAspect="1"/>
          </p:cNvPicPr>
          <p:nvPr/>
        </p:nvPicPr>
        <p:blipFill>
          <a:blip r:embed="rId2"/>
          <a:stretch>
            <a:fillRect/>
          </a:stretch>
        </p:blipFill>
        <p:spPr>
          <a:xfrm>
            <a:off x="591047" y="405083"/>
            <a:ext cx="7961905" cy="4333333"/>
          </a:xfrm>
          <a:prstGeom prst="rect">
            <a:avLst/>
          </a:prstGeom>
        </p:spPr>
      </p:pic>
    </p:spTree>
    <p:extLst>
      <p:ext uri="{BB962C8B-B14F-4D97-AF65-F5344CB8AC3E}">
        <p14:creationId xmlns:p14="http://schemas.microsoft.com/office/powerpoint/2010/main" val="21994939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8C6DE1-F573-406F-97FD-9C5E30D9C224}"/>
              </a:ext>
            </a:extLst>
          </p:cNvPr>
          <p:cNvPicPr>
            <a:picLocks noChangeAspect="1"/>
          </p:cNvPicPr>
          <p:nvPr/>
        </p:nvPicPr>
        <p:blipFill>
          <a:blip r:embed="rId2"/>
          <a:stretch>
            <a:fillRect/>
          </a:stretch>
        </p:blipFill>
        <p:spPr>
          <a:xfrm>
            <a:off x="1300571" y="1586035"/>
            <a:ext cx="6542857" cy="1971429"/>
          </a:xfrm>
          <a:prstGeom prst="rect">
            <a:avLst/>
          </a:prstGeom>
        </p:spPr>
      </p:pic>
    </p:spTree>
    <p:extLst>
      <p:ext uri="{BB962C8B-B14F-4D97-AF65-F5344CB8AC3E}">
        <p14:creationId xmlns:p14="http://schemas.microsoft.com/office/powerpoint/2010/main" val="14273088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F55ED1-2DCB-4218-9B1F-48BACEFAE3E9}"/>
              </a:ext>
            </a:extLst>
          </p:cNvPr>
          <p:cNvPicPr>
            <a:picLocks noChangeAspect="1"/>
          </p:cNvPicPr>
          <p:nvPr/>
        </p:nvPicPr>
        <p:blipFill>
          <a:blip r:embed="rId2"/>
          <a:stretch>
            <a:fillRect/>
          </a:stretch>
        </p:blipFill>
        <p:spPr>
          <a:xfrm>
            <a:off x="548190" y="700321"/>
            <a:ext cx="8047619" cy="3742857"/>
          </a:xfrm>
          <a:prstGeom prst="rect">
            <a:avLst/>
          </a:prstGeom>
        </p:spPr>
      </p:pic>
    </p:spTree>
    <p:extLst>
      <p:ext uri="{BB962C8B-B14F-4D97-AF65-F5344CB8AC3E}">
        <p14:creationId xmlns:p14="http://schemas.microsoft.com/office/powerpoint/2010/main" val="14507821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B1743D-7D29-4199-85BC-2DD78DF95D11}"/>
              </a:ext>
            </a:extLst>
          </p:cNvPr>
          <p:cNvPicPr>
            <a:picLocks noChangeAspect="1"/>
          </p:cNvPicPr>
          <p:nvPr/>
        </p:nvPicPr>
        <p:blipFill>
          <a:blip r:embed="rId2"/>
          <a:stretch>
            <a:fillRect/>
          </a:stretch>
        </p:blipFill>
        <p:spPr>
          <a:xfrm>
            <a:off x="786286" y="1419369"/>
            <a:ext cx="7571428" cy="2304762"/>
          </a:xfrm>
          <a:prstGeom prst="rect">
            <a:avLst/>
          </a:prstGeom>
        </p:spPr>
      </p:pic>
    </p:spTree>
    <p:extLst>
      <p:ext uri="{BB962C8B-B14F-4D97-AF65-F5344CB8AC3E}">
        <p14:creationId xmlns:p14="http://schemas.microsoft.com/office/powerpoint/2010/main" val="3118541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A105CF24-13AB-4662-B8C8-655B9623FB36}"/>
              </a:ext>
            </a:extLst>
          </p:cNvPr>
          <p:cNvPicPr>
            <a:picLocks noChangeAspect="1"/>
          </p:cNvPicPr>
          <p:nvPr/>
        </p:nvPicPr>
        <p:blipFill>
          <a:blip r:embed="rId2"/>
          <a:stretch>
            <a:fillRect/>
          </a:stretch>
        </p:blipFill>
        <p:spPr>
          <a:xfrm>
            <a:off x="1949960" y="568384"/>
            <a:ext cx="5244080" cy="4079816"/>
          </a:xfrm>
          <a:prstGeom prst="rect">
            <a:avLst/>
          </a:prstGeom>
        </p:spPr>
      </p:pic>
    </p:spTree>
    <p:extLst>
      <p:ext uri="{BB962C8B-B14F-4D97-AF65-F5344CB8AC3E}">
        <p14:creationId xmlns:p14="http://schemas.microsoft.com/office/powerpoint/2010/main" val="6177760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E9E710-4491-4E11-8B22-E37D46C3890A}"/>
              </a:ext>
            </a:extLst>
          </p:cNvPr>
          <p:cNvPicPr>
            <a:picLocks noChangeAspect="1"/>
          </p:cNvPicPr>
          <p:nvPr/>
        </p:nvPicPr>
        <p:blipFill>
          <a:blip r:embed="rId2"/>
          <a:stretch>
            <a:fillRect/>
          </a:stretch>
        </p:blipFill>
        <p:spPr>
          <a:xfrm>
            <a:off x="567238" y="1114607"/>
            <a:ext cx="8009524" cy="2914286"/>
          </a:xfrm>
          <a:prstGeom prst="rect">
            <a:avLst/>
          </a:prstGeom>
        </p:spPr>
      </p:pic>
    </p:spTree>
    <p:extLst>
      <p:ext uri="{BB962C8B-B14F-4D97-AF65-F5344CB8AC3E}">
        <p14:creationId xmlns:p14="http://schemas.microsoft.com/office/powerpoint/2010/main" val="3424821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5A2F46-7745-4D37-836F-FB897FCD49C9}"/>
              </a:ext>
            </a:extLst>
          </p:cNvPr>
          <p:cNvPicPr>
            <a:picLocks noChangeAspect="1"/>
          </p:cNvPicPr>
          <p:nvPr/>
        </p:nvPicPr>
        <p:blipFill>
          <a:blip r:embed="rId2"/>
          <a:stretch>
            <a:fillRect/>
          </a:stretch>
        </p:blipFill>
        <p:spPr>
          <a:xfrm>
            <a:off x="1091047" y="1586035"/>
            <a:ext cx="6961905" cy="1971429"/>
          </a:xfrm>
          <a:prstGeom prst="rect">
            <a:avLst/>
          </a:prstGeom>
        </p:spPr>
      </p:pic>
    </p:spTree>
    <p:extLst>
      <p:ext uri="{BB962C8B-B14F-4D97-AF65-F5344CB8AC3E}">
        <p14:creationId xmlns:p14="http://schemas.microsoft.com/office/powerpoint/2010/main" val="10667706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A9B740-652F-4CD0-93C5-48735F7707CA}"/>
              </a:ext>
            </a:extLst>
          </p:cNvPr>
          <p:cNvPicPr>
            <a:picLocks noChangeAspect="1"/>
          </p:cNvPicPr>
          <p:nvPr/>
        </p:nvPicPr>
        <p:blipFill>
          <a:blip r:embed="rId2"/>
          <a:stretch>
            <a:fillRect/>
          </a:stretch>
        </p:blipFill>
        <p:spPr>
          <a:xfrm>
            <a:off x="667238" y="881274"/>
            <a:ext cx="7809524" cy="3380952"/>
          </a:xfrm>
          <a:prstGeom prst="rect">
            <a:avLst/>
          </a:prstGeom>
        </p:spPr>
      </p:pic>
    </p:spTree>
    <p:extLst>
      <p:ext uri="{BB962C8B-B14F-4D97-AF65-F5344CB8AC3E}">
        <p14:creationId xmlns:p14="http://schemas.microsoft.com/office/powerpoint/2010/main" val="16347925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019B3D-E78A-40B2-AA0A-F5F227A5FFA9}"/>
              </a:ext>
            </a:extLst>
          </p:cNvPr>
          <p:cNvPicPr>
            <a:picLocks noChangeAspect="1"/>
          </p:cNvPicPr>
          <p:nvPr/>
        </p:nvPicPr>
        <p:blipFill>
          <a:blip r:embed="rId2"/>
          <a:stretch>
            <a:fillRect/>
          </a:stretch>
        </p:blipFill>
        <p:spPr>
          <a:xfrm>
            <a:off x="1872000" y="1652702"/>
            <a:ext cx="5400000" cy="1838095"/>
          </a:xfrm>
          <a:prstGeom prst="rect">
            <a:avLst/>
          </a:prstGeom>
        </p:spPr>
      </p:pic>
    </p:spTree>
    <p:extLst>
      <p:ext uri="{BB962C8B-B14F-4D97-AF65-F5344CB8AC3E}">
        <p14:creationId xmlns:p14="http://schemas.microsoft.com/office/powerpoint/2010/main" val="30370582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807220-B0F7-4E29-98E9-274FA0A8BB9C}"/>
              </a:ext>
            </a:extLst>
          </p:cNvPr>
          <p:cNvPicPr>
            <a:picLocks noChangeAspect="1"/>
          </p:cNvPicPr>
          <p:nvPr/>
        </p:nvPicPr>
        <p:blipFill>
          <a:blip r:embed="rId2"/>
          <a:stretch>
            <a:fillRect/>
          </a:stretch>
        </p:blipFill>
        <p:spPr>
          <a:xfrm>
            <a:off x="619619" y="1143178"/>
            <a:ext cx="7904762" cy="2857143"/>
          </a:xfrm>
          <a:prstGeom prst="rect">
            <a:avLst/>
          </a:prstGeom>
        </p:spPr>
      </p:pic>
    </p:spTree>
    <p:extLst>
      <p:ext uri="{BB962C8B-B14F-4D97-AF65-F5344CB8AC3E}">
        <p14:creationId xmlns:p14="http://schemas.microsoft.com/office/powerpoint/2010/main" val="28546240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DE399E-EBD1-4EEA-ABA1-642DC943246F}"/>
              </a:ext>
            </a:extLst>
          </p:cNvPr>
          <p:cNvPicPr>
            <a:picLocks noChangeAspect="1"/>
          </p:cNvPicPr>
          <p:nvPr/>
        </p:nvPicPr>
        <p:blipFill>
          <a:blip r:embed="rId2"/>
          <a:stretch>
            <a:fillRect/>
          </a:stretch>
        </p:blipFill>
        <p:spPr>
          <a:xfrm>
            <a:off x="2762476" y="1476512"/>
            <a:ext cx="3619048" cy="2190476"/>
          </a:xfrm>
          <a:prstGeom prst="rect">
            <a:avLst/>
          </a:prstGeom>
        </p:spPr>
      </p:pic>
    </p:spTree>
    <p:extLst>
      <p:ext uri="{BB962C8B-B14F-4D97-AF65-F5344CB8AC3E}">
        <p14:creationId xmlns:p14="http://schemas.microsoft.com/office/powerpoint/2010/main" val="203851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712515-D853-4ED6-A067-2F87AEA722BE}"/>
              </a:ext>
            </a:extLst>
          </p:cNvPr>
          <p:cNvPicPr>
            <a:picLocks noChangeAspect="1"/>
          </p:cNvPicPr>
          <p:nvPr/>
        </p:nvPicPr>
        <p:blipFill>
          <a:blip r:embed="rId2"/>
          <a:stretch>
            <a:fillRect/>
          </a:stretch>
        </p:blipFill>
        <p:spPr>
          <a:xfrm>
            <a:off x="548190" y="1062226"/>
            <a:ext cx="8047619" cy="3019048"/>
          </a:xfrm>
          <a:prstGeom prst="rect">
            <a:avLst/>
          </a:prstGeom>
        </p:spPr>
      </p:pic>
    </p:spTree>
    <p:extLst>
      <p:ext uri="{BB962C8B-B14F-4D97-AF65-F5344CB8AC3E}">
        <p14:creationId xmlns:p14="http://schemas.microsoft.com/office/powerpoint/2010/main" val="13929451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4CD3F9-229B-4EC5-9606-F84078C564D0}"/>
              </a:ext>
            </a:extLst>
          </p:cNvPr>
          <p:cNvPicPr>
            <a:picLocks noChangeAspect="1"/>
          </p:cNvPicPr>
          <p:nvPr/>
        </p:nvPicPr>
        <p:blipFill>
          <a:blip r:embed="rId2"/>
          <a:stretch>
            <a:fillRect/>
          </a:stretch>
        </p:blipFill>
        <p:spPr>
          <a:xfrm>
            <a:off x="881524" y="1486035"/>
            <a:ext cx="7380952" cy="2171429"/>
          </a:xfrm>
          <a:prstGeom prst="rect">
            <a:avLst/>
          </a:prstGeom>
        </p:spPr>
      </p:pic>
    </p:spTree>
    <p:extLst>
      <p:ext uri="{BB962C8B-B14F-4D97-AF65-F5344CB8AC3E}">
        <p14:creationId xmlns:p14="http://schemas.microsoft.com/office/powerpoint/2010/main" val="28545751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CBAC13-F1E0-45F5-A4D4-6B521A195615}"/>
              </a:ext>
            </a:extLst>
          </p:cNvPr>
          <p:cNvPicPr>
            <a:picLocks noChangeAspect="1"/>
          </p:cNvPicPr>
          <p:nvPr/>
        </p:nvPicPr>
        <p:blipFill>
          <a:blip r:embed="rId2"/>
          <a:stretch>
            <a:fillRect/>
          </a:stretch>
        </p:blipFill>
        <p:spPr>
          <a:xfrm>
            <a:off x="1493144" y="0"/>
            <a:ext cx="6157711" cy="5143500"/>
          </a:xfrm>
          <a:prstGeom prst="rect">
            <a:avLst/>
          </a:prstGeom>
        </p:spPr>
      </p:pic>
    </p:spTree>
    <p:extLst>
      <p:ext uri="{BB962C8B-B14F-4D97-AF65-F5344CB8AC3E}">
        <p14:creationId xmlns:p14="http://schemas.microsoft.com/office/powerpoint/2010/main" val="24056080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76436-78FB-4A74-8C12-2CDCCE1209BC}"/>
              </a:ext>
            </a:extLst>
          </p:cNvPr>
          <p:cNvPicPr>
            <a:picLocks noChangeAspect="1"/>
          </p:cNvPicPr>
          <p:nvPr/>
        </p:nvPicPr>
        <p:blipFill>
          <a:blip r:embed="rId2"/>
          <a:stretch>
            <a:fillRect/>
          </a:stretch>
        </p:blipFill>
        <p:spPr>
          <a:xfrm>
            <a:off x="719619" y="1447940"/>
            <a:ext cx="7704762" cy="2247619"/>
          </a:xfrm>
          <a:prstGeom prst="rect">
            <a:avLst/>
          </a:prstGeom>
        </p:spPr>
      </p:pic>
    </p:spTree>
    <p:extLst>
      <p:ext uri="{BB962C8B-B14F-4D97-AF65-F5344CB8AC3E}">
        <p14:creationId xmlns:p14="http://schemas.microsoft.com/office/powerpoint/2010/main" val="4068028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82AE6610-D4BF-4B27-92A6-92E86FB44F8E}"/>
              </a:ext>
            </a:extLst>
          </p:cNvPr>
          <p:cNvPicPr>
            <a:picLocks noChangeAspect="1"/>
          </p:cNvPicPr>
          <p:nvPr/>
        </p:nvPicPr>
        <p:blipFill>
          <a:blip r:embed="rId2"/>
          <a:stretch>
            <a:fillRect/>
          </a:stretch>
        </p:blipFill>
        <p:spPr>
          <a:xfrm>
            <a:off x="1995597" y="551756"/>
            <a:ext cx="5152805" cy="4090094"/>
          </a:xfrm>
          <a:prstGeom prst="rect">
            <a:avLst/>
          </a:prstGeom>
        </p:spPr>
      </p:pic>
    </p:spTree>
    <p:extLst>
      <p:ext uri="{BB962C8B-B14F-4D97-AF65-F5344CB8AC3E}">
        <p14:creationId xmlns:p14="http://schemas.microsoft.com/office/powerpoint/2010/main" val="758660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487BD-B80A-4890-9F7E-66518DF0D3C4}"/>
              </a:ext>
            </a:extLst>
          </p:cNvPr>
          <p:cNvPicPr>
            <a:picLocks noChangeAspect="1"/>
          </p:cNvPicPr>
          <p:nvPr/>
        </p:nvPicPr>
        <p:blipFill>
          <a:blip r:embed="rId2"/>
          <a:stretch>
            <a:fillRect/>
          </a:stretch>
        </p:blipFill>
        <p:spPr>
          <a:xfrm>
            <a:off x="934873" y="0"/>
            <a:ext cx="7274253" cy="5143500"/>
          </a:xfrm>
          <a:prstGeom prst="rect">
            <a:avLst/>
          </a:prstGeom>
        </p:spPr>
      </p:pic>
    </p:spTree>
    <p:extLst>
      <p:ext uri="{BB962C8B-B14F-4D97-AF65-F5344CB8AC3E}">
        <p14:creationId xmlns:p14="http://schemas.microsoft.com/office/powerpoint/2010/main" val="13443475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8C1638-9C2E-46BB-84F2-11B01A70F6F6}"/>
              </a:ext>
            </a:extLst>
          </p:cNvPr>
          <p:cNvPicPr>
            <a:picLocks noChangeAspect="1"/>
          </p:cNvPicPr>
          <p:nvPr/>
        </p:nvPicPr>
        <p:blipFill>
          <a:blip r:embed="rId2"/>
          <a:stretch>
            <a:fillRect/>
          </a:stretch>
        </p:blipFill>
        <p:spPr>
          <a:xfrm>
            <a:off x="1976762" y="1590797"/>
            <a:ext cx="5190476" cy="1961905"/>
          </a:xfrm>
          <a:prstGeom prst="rect">
            <a:avLst/>
          </a:prstGeom>
        </p:spPr>
      </p:pic>
    </p:spTree>
    <p:extLst>
      <p:ext uri="{BB962C8B-B14F-4D97-AF65-F5344CB8AC3E}">
        <p14:creationId xmlns:p14="http://schemas.microsoft.com/office/powerpoint/2010/main" val="17840065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70F4E3-5000-4FC3-95AB-448A170C9D24}"/>
              </a:ext>
            </a:extLst>
          </p:cNvPr>
          <p:cNvPicPr>
            <a:picLocks noChangeAspect="1"/>
          </p:cNvPicPr>
          <p:nvPr/>
        </p:nvPicPr>
        <p:blipFill>
          <a:blip r:embed="rId2"/>
          <a:stretch>
            <a:fillRect/>
          </a:stretch>
        </p:blipFill>
        <p:spPr>
          <a:xfrm>
            <a:off x="1062476" y="543178"/>
            <a:ext cx="7019048" cy="4057143"/>
          </a:xfrm>
          <a:prstGeom prst="rect">
            <a:avLst/>
          </a:prstGeom>
        </p:spPr>
      </p:pic>
    </p:spTree>
    <p:extLst>
      <p:ext uri="{BB962C8B-B14F-4D97-AF65-F5344CB8AC3E}">
        <p14:creationId xmlns:p14="http://schemas.microsoft.com/office/powerpoint/2010/main" val="21975607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945869-9432-418D-9176-F9B73450523D}"/>
              </a:ext>
            </a:extLst>
          </p:cNvPr>
          <p:cNvPicPr>
            <a:picLocks noChangeAspect="1"/>
          </p:cNvPicPr>
          <p:nvPr/>
        </p:nvPicPr>
        <p:blipFill>
          <a:blip r:embed="rId2"/>
          <a:stretch>
            <a:fillRect/>
          </a:stretch>
        </p:blipFill>
        <p:spPr>
          <a:xfrm>
            <a:off x="1524381" y="1452702"/>
            <a:ext cx="6095238" cy="2238095"/>
          </a:xfrm>
          <a:prstGeom prst="rect">
            <a:avLst/>
          </a:prstGeom>
        </p:spPr>
      </p:pic>
    </p:spTree>
    <p:extLst>
      <p:ext uri="{BB962C8B-B14F-4D97-AF65-F5344CB8AC3E}">
        <p14:creationId xmlns:p14="http://schemas.microsoft.com/office/powerpoint/2010/main" val="38133385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6D2E46-2535-4770-80A9-BF26914A731D}"/>
              </a:ext>
            </a:extLst>
          </p:cNvPr>
          <p:cNvPicPr>
            <a:picLocks noChangeAspect="1"/>
          </p:cNvPicPr>
          <p:nvPr/>
        </p:nvPicPr>
        <p:blipFill>
          <a:blip r:embed="rId2"/>
          <a:stretch>
            <a:fillRect/>
          </a:stretch>
        </p:blipFill>
        <p:spPr>
          <a:xfrm>
            <a:off x="533905" y="524131"/>
            <a:ext cx="8076190" cy="4095238"/>
          </a:xfrm>
          <a:prstGeom prst="rect">
            <a:avLst/>
          </a:prstGeom>
        </p:spPr>
      </p:pic>
    </p:spTree>
    <p:extLst>
      <p:ext uri="{BB962C8B-B14F-4D97-AF65-F5344CB8AC3E}">
        <p14:creationId xmlns:p14="http://schemas.microsoft.com/office/powerpoint/2010/main" val="16362933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F89649-15F2-4BB3-8639-4442095B0529}"/>
              </a:ext>
            </a:extLst>
          </p:cNvPr>
          <p:cNvPicPr>
            <a:picLocks noChangeAspect="1"/>
          </p:cNvPicPr>
          <p:nvPr/>
        </p:nvPicPr>
        <p:blipFill>
          <a:blip r:embed="rId2"/>
          <a:stretch>
            <a:fillRect/>
          </a:stretch>
        </p:blipFill>
        <p:spPr>
          <a:xfrm>
            <a:off x="824381" y="1757464"/>
            <a:ext cx="7495238" cy="1628571"/>
          </a:xfrm>
          <a:prstGeom prst="rect">
            <a:avLst/>
          </a:prstGeom>
        </p:spPr>
      </p:pic>
    </p:spTree>
    <p:extLst>
      <p:ext uri="{BB962C8B-B14F-4D97-AF65-F5344CB8AC3E}">
        <p14:creationId xmlns:p14="http://schemas.microsoft.com/office/powerpoint/2010/main" val="13752310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C84094-18B9-4C73-92DA-A6E0A2597A1F}"/>
              </a:ext>
            </a:extLst>
          </p:cNvPr>
          <p:cNvPicPr>
            <a:picLocks noChangeAspect="1"/>
          </p:cNvPicPr>
          <p:nvPr/>
        </p:nvPicPr>
        <p:blipFill>
          <a:blip r:embed="rId2"/>
          <a:stretch>
            <a:fillRect/>
          </a:stretch>
        </p:blipFill>
        <p:spPr>
          <a:xfrm>
            <a:off x="633905" y="1324131"/>
            <a:ext cx="7876190" cy="2495238"/>
          </a:xfrm>
          <a:prstGeom prst="rect">
            <a:avLst/>
          </a:prstGeom>
        </p:spPr>
      </p:pic>
    </p:spTree>
    <p:extLst>
      <p:ext uri="{BB962C8B-B14F-4D97-AF65-F5344CB8AC3E}">
        <p14:creationId xmlns:p14="http://schemas.microsoft.com/office/powerpoint/2010/main" val="27808647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B7CEC4-058A-4510-BCDD-7E17A339B224}"/>
              </a:ext>
            </a:extLst>
          </p:cNvPr>
          <p:cNvPicPr>
            <a:picLocks noChangeAspect="1"/>
          </p:cNvPicPr>
          <p:nvPr/>
        </p:nvPicPr>
        <p:blipFill>
          <a:blip r:embed="rId2"/>
          <a:stretch>
            <a:fillRect/>
          </a:stretch>
        </p:blipFill>
        <p:spPr>
          <a:xfrm>
            <a:off x="2395809" y="1586035"/>
            <a:ext cx="4352381" cy="1971429"/>
          </a:xfrm>
          <a:prstGeom prst="rect">
            <a:avLst/>
          </a:prstGeom>
        </p:spPr>
      </p:pic>
    </p:spTree>
    <p:extLst>
      <p:ext uri="{BB962C8B-B14F-4D97-AF65-F5344CB8AC3E}">
        <p14:creationId xmlns:p14="http://schemas.microsoft.com/office/powerpoint/2010/main" val="3526729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190BD1-4C0F-427F-81E1-E03FD420398F}"/>
              </a:ext>
            </a:extLst>
          </p:cNvPr>
          <p:cNvPicPr>
            <a:picLocks noChangeAspect="1"/>
          </p:cNvPicPr>
          <p:nvPr/>
        </p:nvPicPr>
        <p:blipFill>
          <a:blip r:embed="rId2"/>
          <a:stretch>
            <a:fillRect/>
          </a:stretch>
        </p:blipFill>
        <p:spPr>
          <a:xfrm>
            <a:off x="586286" y="1105083"/>
            <a:ext cx="7971428" cy="2933333"/>
          </a:xfrm>
          <a:prstGeom prst="rect">
            <a:avLst/>
          </a:prstGeom>
        </p:spPr>
      </p:pic>
    </p:spTree>
    <p:extLst>
      <p:ext uri="{BB962C8B-B14F-4D97-AF65-F5344CB8AC3E}">
        <p14:creationId xmlns:p14="http://schemas.microsoft.com/office/powerpoint/2010/main" val="9162167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4AA886-D4B2-4CFA-BFE5-8CFD10962C04}"/>
              </a:ext>
            </a:extLst>
          </p:cNvPr>
          <p:cNvPicPr>
            <a:picLocks noChangeAspect="1"/>
          </p:cNvPicPr>
          <p:nvPr/>
        </p:nvPicPr>
        <p:blipFill>
          <a:blip r:embed="rId2"/>
          <a:stretch>
            <a:fillRect/>
          </a:stretch>
        </p:blipFill>
        <p:spPr>
          <a:xfrm>
            <a:off x="748190" y="281274"/>
            <a:ext cx="7647619" cy="4580952"/>
          </a:xfrm>
          <a:prstGeom prst="rect">
            <a:avLst/>
          </a:prstGeom>
        </p:spPr>
      </p:pic>
    </p:spTree>
    <p:extLst>
      <p:ext uri="{BB962C8B-B14F-4D97-AF65-F5344CB8AC3E}">
        <p14:creationId xmlns:p14="http://schemas.microsoft.com/office/powerpoint/2010/main" val="3905242828"/>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7762</TotalTime>
  <Words>1781</Words>
  <Application>Microsoft Office PowerPoint</Application>
  <PresentationFormat>On-screen Show (16:9)</PresentationFormat>
  <Paragraphs>547</Paragraphs>
  <Slides>102</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102</vt:i4>
      </vt:variant>
    </vt:vector>
  </HeadingPairs>
  <TitlesOfParts>
    <vt:vector size="111" baseType="lpstr">
      <vt:lpstr>Arial</vt:lpstr>
      <vt:lpstr>Calibri</vt:lpstr>
      <vt:lpstr>Consolas</vt:lpstr>
      <vt:lpstr>Gotham Medium</vt:lpstr>
      <vt:lpstr>Segoe UI</vt:lpstr>
      <vt:lpstr>Segoe UI Semibold</vt:lpstr>
      <vt:lpstr>Tahoma</vt:lpstr>
      <vt:lpstr>Wingdings</vt:lpstr>
      <vt:lpstr>Standard_LiveLessons_2017</vt:lpstr>
      <vt:lpstr>Exam DP-900: Microsoft Azure Data Fundamentals Crash Course</vt:lpstr>
      <vt:lpstr>Tim Warner</vt:lpstr>
      <vt:lpstr>Session 1 of 2 Agenda</vt:lpstr>
      <vt:lpstr>Session 2 of 2 Agenda</vt:lpstr>
      <vt:lpstr>Course Materials</vt:lpstr>
      <vt:lpstr>A Different Kind of Training</vt:lpstr>
      <vt:lpstr>Session Recordings</vt:lpstr>
      <vt:lpstr>Session Recordings</vt:lpstr>
      <vt:lpstr>Session Recordings</vt:lpstr>
      <vt:lpstr>DP-900 Changes: January 27, 2021</vt:lpstr>
      <vt:lpstr>Azure Data Engineer Associate</vt:lpstr>
      <vt:lpstr> </vt:lpstr>
      <vt:lpstr>Thank you!</vt:lpstr>
      <vt:lpstr>Core Data Concepts</vt:lpstr>
      <vt:lpstr>Data Types</vt:lpstr>
      <vt:lpstr>Data Formats - JSON</vt:lpstr>
      <vt:lpstr>Data Workload Types</vt:lpstr>
      <vt:lpstr>Data Processing Types</vt:lpstr>
      <vt:lpstr>Data Analytics</vt:lpstr>
      <vt:lpstr>Query Tools</vt:lpstr>
      <vt:lpstr>Non-Relational Data</vt:lpstr>
      <vt:lpstr>Non-Relational Data Characteristics</vt:lpstr>
      <vt:lpstr>CAP Theorem</vt:lpstr>
      <vt:lpstr>Azure Blob Storage</vt:lpstr>
      <vt:lpstr>Azure Table Storage</vt:lpstr>
      <vt:lpstr>Azure Cosmos DB</vt:lpstr>
      <vt:lpstr>Cosmos DB APIs</vt:lpstr>
      <vt:lpstr>Cosmos DB SQL API</vt:lpstr>
      <vt:lpstr>Relational Data</vt:lpstr>
      <vt:lpstr>Relational Database Use Cases</vt:lpstr>
      <vt:lpstr>Relational Database Tables</vt:lpstr>
      <vt:lpstr>ACID Principle</vt:lpstr>
      <vt:lpstr>Normalization</vt:lpstr>
      <vt:lpstr>Table Relationships</vt:lpstr>
      <vt:lpstr>Indexes</vt:lpstr>
      <vt:lpstr>Views</vt:lpstr>
      <vt:lpstr>SQL Statement Categories</vt:lpstr>
      <vt:lpstr>SQL DML Statements</vt:lpstr>
      <vt:lpstr>SELECT Statement</vt:lpstr>
      <vt:lpstr>INSERT Statement</vt:lpstr>
      <vt:lpstr>SQL DML Statements</vt:lpstr>
      <vt:lpstr>CREATE Statement</vt:lpstr>
      <vt:lpstr>Data Analytics</vt:lpstr>
      <vt:lpstr>Data Processing</vt:lpstr>
      <vt:lpstr>Data Analytics - Types</vt:lpstr>
      <vt:lpstr>Data Lake</vt:lpstr>
      <vt:lpstr>Data Warehouse Star Schema</vt:lpstr>
      <vt:lpstr>Data Warehouse Snowflake Schema</vt:lpstr>
      <vt:lpstr>ETL</vt:lpstr>
      <vt:lpstr>ELT</vt:lpstr>
      <vt:lpstr>Azure Synapse</vt:lpstr>
      <vt:lpstr>Azure Synapse SQL Pool</vt:lpstr>
      <vt:lpstr>ADLS Gen 2</vt:lpstr>
      <vt:lpstr>Azure Databricks</vt:lpstr>
      <vt:lpstr>Azure Data Factory</vt:lpstr>
      <vt:lpstr>Power BI</vt:lpstr>
      <vt:lpstr>Power BI Terminology</vt:lpstr>
      <vt:lpstr>Power BI Terminology</vt:lpstr>
      <vt:lpstr>Exam DP-900 Item Types </vt:lpstr>
      <vt:lpstr> Multiple Choice</vt:lpstr>
      <vt:lpstr>Repeated Scenario</vt:lpstr>
      <vt:lpstr> Select and Place</vt:lpstr>
      <vt:lpstr> Active Screen/Fill in the Blank</vt:lpstr>
      <vt:lpstr>Microsoft Online Testing </vt:lpstr>
      <vt:lpstr>Microsoft Online Testing Process</vt:lpstr>
      <vt:lpstr>Microsoft Online Testing Process</vt:lpstr>
      <vt:lpstr>Microsoft Online Testing Process</vt:lpstr>
      <vt:lpstr>Microsoft Online Testing Process</vt:lpstr>
      <vt:lpstr>Microsoft Online Testing Process</vt:lpstr>
      <vt:lpstr>Microsoft Online Testing Process</vt:lpstr>
      <vt:lpstr>Microsoft Online Testing Process</vt:lpstr>
      <vt:lpstr>Microsoft Online Testing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184</cp:revision>
  <dcterms:created xsi:type="dcterms:W3CDTF">2015-09-28T19:52:00Z</dcterms:created>
  <dcterms:modified xsi:type="dcterms:W3CDTF">2021-05-07T14:04:54Z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